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49"/>
  </p:notesMasterIdLst>
  <p:sldIdLst>
    <p:sldId id="267" r:id="rId2"/>
    <p:sldId id="305" r:id="rId3"/>
    <p:sldId id="293" r:id="rId4"/>
    <p:sldId id="289" r:id="rId5"/>
    <p:sldId id="290" r:id="rId6"/>
    <p:sldId id="291" r:id="rId7"/>
    <p:sldId id="294" r:id="rId8"/>
    <p:sldId id="295" r:id="rId9"/>
    <p:sldId id="292" r:id="rId10"/>
    <p:sldId id="296" r:id="rId11"/>
    <p:sldId id="301" r:id="rId12"/>
    <p:sldId id="302" r:id="rId13"/>
    <p:sldId id="298" r:id="rId14"/>
    <p:sldId id="299" r:id="rId15"/>
    <p:sldId id="336" r:id="rId16"/>
    <p:sldId id="315" r:id="rId17"/>
    <p:sldId id="341" r:id="rId18"/>
    <p:sldId id="346" r:id="rId19"/>
    <p:sldId id="342" r:id="rId20"/>
    <p:sldId id="343" r:id="rId21"/>
    <p:sldId id="337" r:id="rId22"/>
    <p:sldId id="309" r:id="rId23"/>
    <p:sldId id="311" r:id="rId24"/>
    <p:sldId id="303" r:id="rId25"/>
    <p:sldId id="310" r:id="rId26"/>
    <p:sldId id="317" r:id="rId27"/>
    <p:sldId id="339" r:id="rId28"/>
    <p:sldId id="307" r:id="rId29"/>
    <p:sldId id="320" r:id="rId30"/>
    <p:sldId id="340" r:id="rId31"/>
    <p:sldId id="321" r:id="rId32"/>
    <p:sldId id="322" r:id="rId33"/>
    <p:sldId id="323" r:id="rId34"/>
    <p:sldId id="324" r:id="rId35"/>
    <p:sldId id="325" r:id="rId36"/>
    <p:sldId id="327" r:id="rId37"/>
    <p:sldId id="329" r:id="rId38"/>
    <p:sldId id="326" r:id="rId39"/>
    <p:sldId id="330" r:id="rId40"/>
    <p:sldId id="276" r:id="rId41"/>
    <p:sldId id="275" r:id="rId42"/>
    <p:sldId id="331" r:id="rId43"/>
    <p:sldId id="333" r:id="rId44"/>
    <p:sldId id="335" r:id="rId45"/>
    <p:sldId id="334" r:id="rId46"/>
    <p:sldId id="345" r:id="rId47"/>
    <p:sldId id="26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95FF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55" autoAdjust="0"/>
  </p:normalViewPr>
  <p:slideViewPr>
    <p:cSldViewPr snapToGrid="0" snapToObjects="1">
      <p:cViewPr>
        <p:scale>
          <a:sx n="110" d="100"/>
          <a:sy n="110" d="100"/>
        </p:scale>
        <p:origin x="-1408" y="64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6657F-5370-274F-8696-C38A40D930BD}" type="datetimeFigureOut">
              <a:rPr lang="en-US" smtClean="0"/>
              <a:t>7/18/17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2E1BA-13B2-A149-AB24-067428603085}" type="slidenum">
              <a:rPr lang="en-US" smtClean="0"/>
              <a:t>‹#›</a:t>
            </a:fld>
            <a:endParaRPr lang="en-US"/>
          </a:p>
        </p:txBody>
      </p:sp>
    </p:spTree>
    <p:extLst>
      <p:ext uri="{BB962C8B-B14F-4D97-AF65-F5344CB8AC3E}">
        <p14:creationId xmlns:p14="http://schemas.microsoft.com/office/powerpoint/2010/main" val="1251484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1</a:t>
            </a:fld>
            <a:endParaRPr lang="en-US"/>
          </a:p>
        </p:txBody>
      </p:sp>
    </p:spTree>
    <p:extLst>
      <p:ext uri="{BB962C8B-B14F-4D97-AF65-F5344CB8AC3E}">
        <p14:creationId xmlns:p14="http://schemas.microsoft.com/office/powerpoint/2010/main" val="2439650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QQQ: Can you come up with examples</a:t>
            </a:r>
            <a:r>
              <a:rPr lang="en-US" baseline="0" dirty="0" smtClean="0"/>
              <a:t> of animals that are sexually dimorphic?</a:t>
            </a:r>
            <a:endParaRPr lang="en-US" dirty="0" smtClean="0"/>
          </a:p>
          <a:p>
            <a:r>
              <a:rPr lang="en-US" dirty="0" smtClean="0"/>
              <a:t>(pictures</a:t>
            </a:r>
            <a:r>
              <a:rPr lang="en-US" baseline="0" dirty="0" smtClean="0"/>
              <a:t> show more examples of sexually dimorphic animals due to sexual selection)</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10</a:t>
            </a:fld>
            <a:endParaRPr lang="en-US"/>
          </a:p>
        </p:txBody>
      </p:sp>
    </p:spTree>
    <p:extLst>
      <p:ext uri="{BB962C8B-B14F-4D97-AF65-F5344CB8AC3E}">
        <p14:creationId xmlns:p14="http://schemas.microsoft.com/office/powerpoint/2010/main" val="197190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exercise is based on the PhD</a:t>
            </a:r>
            <a:r>
              <a:rPr lang="en-US" baseline="0" dirty="0" smtClean="0"/>
              <a:t> research of Dr. Solomon Chak, formerly a VIMS graduate student.</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11</a:t>
            </a:fld>
            <a:endParaRPr lang="en-US"/>
          </a:p>
        </p:txBody>
      </p:sp>
    </p:spTree>
    <p:extLst>
      <p:ext uri="{BB962C8B-B14F-4D97-AF65-F5344CB8AC3E}">
        <p14:creationId xmlns:p14="http://schemas.microsoft.com/office/powerpoint/2010/main" val="91016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QQQ: Why</a:t>
            </a:r>
            <a:r>
              <a:rPr lang="en-US" baseline="0" dirty="0" smtClean="0"/>
              <a:t> are they called snapping shrimps?</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12</a:t>
            </a:fld>
            <a:endParaRPr lang="en-US"/>
          </a:p>
        </p:txBody>
      </p:sp>
    </p:spTree>
    <p:extLst>
      <p:ext uri="{BB962C8B-B14F-4D97-AF65-F5344CB8AC3E}">
        <p14:creationId xmlns:p14="http://schemas.microsoft.com/office/powerpoint/2010/main" val="2183181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Synalpheus</a:t>
            </a:r>
            <a:r>
              <a:rPr lang="en-US" dirty="0" smtClean="0"/>
              <a:t> (pronounced: sin-AL-fee-us)</a:t>
            </a:r>
            <a:r>
              <a:rPr lang="en-US" baseline="0" dirty="0" smtClean="0"/>
              <a:t> </a:t>
            </a:r>
            <a:r>
              <a:rPr lang="en-US" dirty="0" smtClean="0"/>
              <a:t>live exclusively inside sponge canals.</a:t>
            </a:r>
          </a:p>
          <a:p>
            <a:r>
              <a:rPr lang="en-US" dirty="0" smtClean="0"/>
              <a:t>A single</a:t>
            </a:r>
            <a:r>
              <a:rPr lang="en-US" baseline="0" dirty="0" smtClean="0"/>
              <a:t> sponge can have as much as several hundred shrimps within! </a:t>
            </a:r>
          </a:p>
          <a:p>
            <a:r>
              <a:rPr lang="en-US" u="none" baseline="0" dirty="0" smtClean="0"/>
              <a:t>Different </a:t>
            </a:r>
            <a:r>
              <a:rPr lang="en-US" i="1" u="none" baseline="0" dirty="0" smtClean="0"/>
              <a:t>Synalpheus </a:t>
            </a:r>
            <a:r>
              <a:rPr lang="en-US" u="none" baseline="0" dirty="0" smtClean="0"/>
              <a:t>species of </a:t>
            </a:r>
            <a:r>
              <a:rPr lang="en-US" i="0" u="none" baseline="0" dirty="0" smtClean="0"/>
              <a:t>can be found in the same sponge </a:t>
            </a:r>
            <a:endParaRPr lang="en-US" u="none" dirty="0"/>
          </a:p>
        </p:txBody>
      </p:sp>
      <p:sp>
        <p:nvSpPr>
          <p:cNvPr id="4" name="Slide Number Placeholder 3"/>
          <p:cNvSpPr>
            <a:spLocks noGrp="1"/>
          </p:cNvSpPr>
          <p:nvPr>
            <p:ph type="sldNum" sz="quarter" idx="10"/>
          </p:nvPr>
        </p:nvSpPr>
        <p:spPr/>
        <p:txBody>
          <a:bodyPr/>
          <a:lstStyle/>
          <a:p>
            <a:fld id="{5772E1BA-13B2-A149-AB24-067428603085}" type="slidenum">
              <a:rPr lang="en-US" smtClean="0"/>
              <a:t>13</a:t>
            </a:fld>
            <a:endParaRPr lang="en-US"/>
          </a:p>
        </p:txBody>
      </p:sp>
    </p:spTree>
    <p:extLst>
      <p:ext uri="{BB962C8B-B14F-4D97-AF65-F5344CB8AC3E}">
        <p14:creationId xmlns:p14="http://schemas.microsoft.com/office/powerpoint/2010/main" val="910768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Synalpheus</a:t>
            </a:r>
            <a:r>
              <a:rPr lang="en-US" i="1" baseline="0" dirty="0" smtClean="0"/>
              <a:t> </a:t>
            </a:r>
            <a:r>
              <a:rPr lang="en-US" i="0" baseline="0" dirty="0" smtClean="0"/>
              <a:t>species have three general types of social structures.</a:t>
            </a:r>
          </a:p>
          <a:p>
            <a:r>
              <a:rPr lang="en-US" i="0" baseline="0" dirty="0" smtClean="0"/>
              <a:t>Pair-forming = a single breeding pair living in a sponge – typical for most snapping shrimps</a:t>
            </a:r>
            <a:endParaRPr lang="en-US" i="0" dirty="0" smtClean="0"/>
          </a:p>
          <a:p>
            <a:r>
              <a:rPr lang="en-US" dirty="0" smtClean="0"/>
              <a:t>Communal = multiple breeding pairs</a:t>
            </a:r>
            <a:r>
              <a:rPr lang="en-US" baseline="0" dirty="0" smtClean="0"/>
              <a:t> living within the same sponge.</a:t>
            </a:r>
          </a:p>
          <a:p>
            <a:r>
              <a:rPr lang="en-US" baseline="0" dirty="0" smtClean="0"/>
              <a:t>Eusocial = a large colony living within a sponge, including a single breeding “queen” and many non-breeding individuals – much like ants and bees.</a:t>
            </a:r>
          </a:p>
          <a:p>
            <a:endParaRPr lang="en-US" baseline="0" dirty="0" smtClean="0"/>
          </a:p>
          <a:p>
            <a:r>
              <a:rPr lang="en-US" baseline="0" dirty="0" smtClean="0"/>
              <a:t>We will explore whether sexual selection are operating in communal species because they have high potential for sexual selection to be in operation.</a:t>
            </a:r>
          </a:p>
          <a:p>
            <a:r>
              <a:rPr lang="en-US" baseline="0" dirty="0" smtClean="0"/>
              <a:t>QQQ: Why?</a:t>
            </a:r>
          </a:p>
          <a:p>
            <a:endParaRPr lang="en-US" baseline="0" dirty="0" smtClean="0"/>
          </a:p>
          <a:p>
            <a:r>
              <a:rPr lang="en-US" baseline="0" dirty="0" smtClean="0"/>
              <a:t>(We will get into eusocial species in the next class)</a:t>
            </a:r>
          </a:p>
        </p:txBody>
      </p:sp>
      <p:sp>
        <p:nvSpPr>
          <p:cNvPr id="4" name="Slide Number Placeholder 3"/>
          <p:cNvSpPr>
            <a:spLocks noGrp="1"/>
          </p:cNvSpPr>
          <p:nvPr>
            <p:ph type="sldNum" sz="quarter" idx="10"/>
          </p:nvPr>
        </p:nvSpPr>
        <p:spPr/>
        <p:txBody>
          <a:bodyPr/>
          <a:lstStyle/>
          <a:p>
            <a:fld id="{5772E1BA-13B2-A149-AB24-067428603085}" type="slidenum">
              <a:rPr lang="en-US" smtClean="0"/>
              <a:t>14</a:t>
            </a:fld>
            <a:endParaRPr lang="en-US"/>
          </a:p>
        </p:txBody>
      </p:sp>
    </p:spTree>
    <p:extLst>
      <p:ext uri="{BB962C8B-B14F-4D97-AF65-F5344CB8AC3E}">
        <p14:creationId xmlns:p14="http://schemas.microsoft.com/office/powerpoint/2010/main" val="64640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Synapheus</a:t>
            </a:r>
            <a:r>
              <a:rPr lang="en-US" dirty="0" smtClean="0"/>
              <a:t> </a:t>
            </a:r>
            <a:r>
              <a:rPr lang="en-US" dirty="0" err="1" smtClean="0"/>
              <a:t>yano</a:t>
            </a:r>
            <a:r>
              <a:rPr lang="en-US" dirty="0" smtClean="0"/>
              <a:t> is a communal snapping</a:t>
            </a:r>
            <a:r>
              <a:rPr lang="en-US" baseline="0" dirty="0" smtClean="0"/>
              <a:t> shrimp </a:t>
            </a:r>
            <a:r>
              <a:rPr lang="en-US" dirty="0" smtClean="0"/>
              <a:t>species,</a:t>
            </a:r>
            <a:r>
              <a:rPr lang="en-US" baseline="0" dirty="0" smtClean="0"/>
              <a:t> with many breeding males and female living together.  In order to test the hypothesis that sexual selection is operating, what kind of data would you need to collect?  And, what pattern in the data would support the hypothesis posed here.   </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16</a:t>
            </a:fld>
            <a:endParaRPr lang="en-US"/>
          </a:p>
        </p:txBody>
      </p:sp>
    </p:spTree>
    <p:extLst>
      <p:ext uri="{BB962C8B-B14F-4D97-AF65-F5344CB8AC3E}">
        <p14:creationId xmlns:p14="http://schemas.microsoft.com/office/powerpoint/2010/main" val="1054305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log scales on</a:t>
            </a:r>
            <a:r>
              <a:rPr lang="en-US" baseline="0" dirty="0" smtClean="0"/>
              <a:t> the Y and X axes.   </a:t>
            </a:r>
            <a:r>
              <a:rPr lang="en-US" dirty="0" smtClean="0"/>
              <a:t>Why is it important to note that chela</a:t>
            </a:r>
            <a:r>
              <a:rPr lang="en-US" baseline="0" dirty="0" smtClean="0"/>
              <a:t> size vs carapace length is a log relationship?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17</a:t>
            </a:fld>
            <a:endParaRPr lang="en-US"/>
          </a:p>
        </p:txBody>
      </p:sp>
    </p:spTree>
    <p:extLst>
      <p:ext uri="{BB962C8B-B14F-4D97-AF65-F5344CB8AC3E}">
        <p14:creationId xmlns:p14="http://schemas.microsoft.com/office/powerpoint/2010/main" val="4152175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illustrate </a:t>
            </a:r>
            <a:r>
              <a:rPr lang="en-US" baseline="0" dirty="0" smtClean="0"/>
              <a:t>the concept of allometry, consider this photo of </a:t>
            </a:r>
            <a:r>
              <a:rPr lang="en-US" baseline="0" dirty="0" smtClean="0"/>
              <a:t>male and female celebrities: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a:t>
            </a:r>
            <a:r>
              <a:rPr lang="en-US" baseline="0" dirty="0" smtClean="0"/>
              <a:t>we only compared the averaged arm length of the males versus the females, the results would be biased by </a:t>
            </a:r>
            <a:r>
              <a:rPr lang="en-US" baseline="0" dirty="0" smtClean="0"/>
              <a:t>the tallest girl (Elizabeth </a:t>
            </a:r>
            <a:r>
              <a:rPr lang="en-US" baseline="0" dirty="0" err="1" smtClean="0"/>
              <a:t>Debicki</a:t>
            </a:r>
            <a:r>
              <a:rPr lang="en-US" baseline="0" dirty="0" smtClean="0"/>
              <a:t>). Female would </a:t>
            </a:r>
            <a:r>
              <a:rPr lang="en-US" baseline="0" dirty="0" smtClean="0"/>
              <a:t>appear to have much longer arms than </a:t>
            </a:r>
            <a:r>
              <a:rPr lang="en-US" baseline="0" dirty="0" smtClean="0"/>
              <a:t>males. This is not a fair comparison between males and females, because they don’t have the same height.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if we consider the concept of </a:t>
            </a:r>
            <a:r>
              <a:rPr lang="en-US" baseline="0" dirty="0" err="1" smtClean="0"/>
              <a:t>allometry</a:t>
            </a:r>
            <a:r>
              <a:rPr lang="en-US" baseline="0" dirty="0" smtClean="0"/>
              <a:t>, and compare the arm length divided by height, then the difference between male and females would be much less biased.  We would have a much more accurate result.</a:t>
            </a:r>
            <a:endParaRPr lang="en-US" dirty="0" smtClean="0"/>
          </a:p>
          <a:p>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18</a:t>
            </a:fld>
            <a:endParaRPr lang="en-US"/>
          </a:p>
        </p:txBody>
      </p:sp>
    </p:spTree>
    <p:extLst>
      <p:ext uri="{BB962C8B-B14F-4D97-AF65-F5344CB8AC3E}">
        <p14:creationId xmlns:p14="http://schemas.microsoft.com/office/powerpoint/2010/main" val="2986696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shrimp colonies,</a:t>
            </a:r>
            <a:r>
              <a:rPr lang="en-US" baseline="0" dirty="0" smtClean="0"/>
              <a:t> there are shrimp individuals of many ages.  Claw size increases as the shrimp grows, this  is </a:t>
            </a:r>
            <a:r>
              <a:rPr lang="en-US" baseline="0" dirty="0" err="1" smtClean="0"/>
              <a:t>allometric</a:t>
            </a:r>
            <a:r>
              <a:rPr lang="en-US" baseline="0" dirty="0" smtClean="0"/>
              <a:t> scaling. Since claw length is dependent on carapace length (shrimp age), we have to account for that.  We can’t just compare distributions of male and female claw lengths.</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19</a:t>
            </a:fld>
            <a:endParaRPr lang="en-US"/>
          </a:p>
        </p:txBody>
      </p:sp>
    </p:spTree>
    <p:extLst>
      <p:ext uri="{BB962C8B-B14F-4D97-AF65-F5344CB8AC3E}">
        <p14:creationId xmlns:p14="http://schemas.microsoft.com/office/powerpoint/2010/main" val="1593736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the “Snapping</a:t>
            </a:r>
            <a:r>
              <a:rPr lang="en-US" baseline="0" dirty="0" smtClean="0"/>
              <a:t> Shrimp Worksheet” for Day 1</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21</a:t>
            </a:fld>
            <a:endParaRPr lang="en-US"/>
          </a:p>
        </p:txBody>
      </p:sp>
    </p:spTree>
    <p:extLst>
      <p:ext uri="{BB962C8B-B14F-4D97-AF65-F5344CB8AC3E}">
        <p14:creationId xmlns:p14="http://schemas.microsoft.com/office/powerpoint/2010/main" val="102199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2</a:t>
            </a:fld>
            <a:endParaRPr lang="en-US"/>
          </a:p>
        </p:txBody>
      </p:sp>
    </p:spTree>
    <p:extLst>
      <p:ext uri="{BB962C8B-B14F-4D97-AF65-F5344CB8AC3E}">
        <p14:creationId xmlns:p14="http://schemas.microsoft.com/office/powerpoint/2010/main" val="2439650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are going to record both carapace length and major chela length for shrimp from different species.  We’ll do this based on photographs all taken at the same scale. </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22</a:t>
            </a:fld>
            <a:endParaRPr lang="en-US"/>
          </a:p>
        </p:txBody>
      </p:sp>
    </p:spTree>
    <p:extLst>
      <p:ext uri="{BB962C8B-B14F-4D97-AF65-F5344CB8AC3E}">
        <p14:creationId xmlns:p14="http://schemas.microsoft.com/office/powerpoint/2010/main" val="3625976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this,</a:t>
            </a:r>
            <a:r>
              <a:rPr lang="en-US" baseline="0" dirty="0" smtClean="0"/>
              <a:t> we’ll use </a:t>
            </a:r>
            <a:r>
              <a:rPr lang="en-US" dirty="0" smtClean="0"/>
              <a:t>ImageJ,</a:t>
            </a:r>
            <a:r>
              <a:rPr lang="en-US" baseline="0" dirty="0" smtClean="0"/>
              <a:t> </a:t>
            </a:r>
            <a:r>
              <a:rPr lang="en-US" dirty="0" smtClean="0"/>
              <a:t> a very versatile</a:t>
            </a:r>
            <a:r>
              <a:rPr lang="en-US" baseline="0" dirty="0" smtClean="0"/>
              <a:t> image analysis program used in science.  It was d</a:t>
            </a:r>
            <a:r>
              <a:rPr lang="en-US" dirty="0" smtClean="0"/>
              <a:t>eveloped by</a:t>
            </a:r>
            <a:r>
              <a:rPr lang="en-US" baseline="0" dirty="0" smtClean="0"/>
              <a:t> the National Institutes of Health (NIH), a federal research agency. See: https://imagej.nih.gov/ij/docs/intro.html</a:t>
            </a:r>
          </a:p>
          <a:p>
            <a:endParaRPr lang="en-US" baseline="0" dirty="0" smtClean="0"/>
          </a:p>
          <a:p>
            <a:r>
              <a:rPr lang="en-US" baseline="0" dirty="0" smtClean="0"/>
              <a:t>We’re using the very basic function of the program: measuring distance.</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23</a:t>
            </a:fld>
            <a:endParaRPr lang="en-US"/>
          </a:p>
        </p:txBody>
      </p:sp>
    </p:spTree>
    <p:extLst>
      <p:ext uri="{BB962C8B-B14F-4D97-AF65-F5344CB8AC3E}">
        <p14:creationId xmlns:p14="http://schemas.microsoft.com/office/powerpoint/2010/main" val="86824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a:t>
            </a:r>
            <a:r>
              <a:rPr lang="en-US" baseline="0" dirty="0" smtClean="0"/>
              <a:t> carapace length starting at the rostrum, that’s the small spike on the shrimp’s head, right between the 2 eyes.</a:t>
            </a:r>
          </a:p>
          <a:p>
            <a:r>
              <a:rPr lang="en-US" baseline="0" dirty="0" smtClean="0"/>
              <a:t>End at the center of the carapace (the exoskeleton covering the mid body of the shrimp), look for the distinctive contour with a notch on each side.  These measurements will be in millimeters (mm)</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24</a:t>
            </a:fld>
            <a:endParaRPr lang="en-US"/>
          </a:p>
        </p:txBody>
      </p:sp>
    </p:spTree>
    <p:extLst>
      <p:ext uri="{BB962C8B-B14F-4D97-AF65-F5344CB8AC3E}">
        <p14:creationId xmlns:p14="http://schemas.microsoft.com/office/powerpoint/2010/main" val="575213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the</a:t>
            </a:r>
            <a:r>
              <a:rPr lang="en-US" baseline="0" dirty="0" smtClean="0"/>
              <a:t> length of the major chela starting at the tip of the fixed (smaller) finger and extending to the longest diagonal distance.  The measurements will again be in mm.</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25</a:t>
            </a:fld>
            <a:endParaRPr lang="en-US"/>
          </a:p>
        </p:txBody>
      </p:sp>
    </p:spTree>
    <p:extLst>
      <p:ext uri="{BB962C8B-B14F-4D97-AF65-F5344CB8AC3E}">
        <p14:creationId xmlns:p14="http://schemas.microsoft.com/office/powerpoint/2010/main" val="2700899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images for</a:t>
            </a:r>
            <a:r>
              <a:rPr lang="en-US" baseline="0" dirty="0" smtClean="0"/>
              <a:t> 75 male and female shrimp (</a:t>
            </a:r>
            <a:r>
              <a:rPr lang="en-US" baseline="0" dirty="0" err="1" smtClean="0"/>
              <a:t>Synalpheus</a:t>
            </a:r>
            <a:r>
              <a:rPr lang="en-US" baseline="0" dirty="0" smtClean="0"/>
              <a:t> </a:t>
            </a:r>
            <a:r>
              <a:rPr lang="en-US" baseline="0" dirty="0" err="1" smtClean="0"/>
              <a:t>yano</a:t>
            </a:r>
            <a:r>
              <a:rPr lang="en-US" baseline="0" dirty="0" smtClean="0"/>
              <a:t>), sampled from 4 different colonies.  Have pairs of students measure images from different colony folders – most folders contain images for ~10 male and ~10 female shrimp (20 shrimp total).  Since carapace and claw sizes are measured for each shrimp there will be roughly 40 measurements to take in each folder.  </a:t>
            </a:r>
            <a:endParaRPr lang="en-US" dirty="0" smtClean="0"/>
          </a:p>
          <a:p>
            <a:endParaRPr lang="en-US" dirty="0" smtClean="0"/>
          </a:p>
          <a:p>
            <a:r>
              <a:rPr lang="en-US" dirty="0" smtClean="0"/>
              <a:t>Work with a partner to measure carapace and chela lengths for male and female shrimp assigned to you.  </a:t>
            </a:r>
            <a:endParaRPr lang="en-US" baseline="0" dirty="0" smtClean="0"/>
          </a:p>
          <a:p>
            <a:r>
              <a:rPr lang="en-US" dirty="0" smtClean="0"/>
              <a:t>Note:</a:t>
            </a:r>
            <a:r>
              <a:rPr lang="en-US" baseline="0" dirty="0" smtClean="0"/>
              <a:t> If the pictures were magnified (x2), you will need to divide your measurements by 2.  </a:t>
            </a:r>
          </a:p>
          <a:p>
            <a:r>
              <a:rPr lang="en-US" baseline="0" dirty="0" smtClean="0"/>
              <a:t>Per the instructions in the Snapping shrimp worksheet, record data in a Excel spreadsheet.     </a:t>
            </a:r>
          </a:p>
          <a:p>
            <a:endParaRPr lang="en-US" baseline="0" dirty="0" smtClean="0"/>
          </a:p>
          <a:p>
            <a:r>
              <a:rPr lang="en-US" baseline="0" dirty="0" smtClean="0"/>
              <a:t>It is imperative that students enter their data in the same format so that you can combine all measurements.  If possible, have the students enter data into a shared spreadsheet, e.g. a Google Document Sheet.   You will pool the data and distribute it to students for the next session of this lesson.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26</a:t>
            </a:fld>
            <a:endParaRPr lang="en-US"/>
          </a:p>
        </p:txBody>
      </p:sp>
    </p:spTree>
    <p:extLst>
      <p:ext uri="{BB962C8B-B14F-4D97-AF65-F5344CB8AC3E}">
        <p14:creationId xmlns:p14="http://schemas.microsoft.com/office/powerpoint/2010/main" val="2652253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Wrap-up Day 1 with a statistics review…  Or, start Day 2 with this.</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27</a:t>
            </a:fld>
            <a:endParaRPr lang="en-US"/>
          </a:p>
        </p:txBody>
      </p:sp>
    </p:spTree>
    <p:extLst>
      <p:ext uri="{BB962C8B-B14F-4D97-AF65-F5344CB8AC3E}">
        <p14:creationId xmlns:p14="http://schemas.microsoft.com/office/powerpoint/2010/main" val="942745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 two-sample t-test</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28</a:t>
            </a:fld>
            <a:endParaRPr lang="en-US"/>
          </a:p>
        </p:txBody>
      </p:sp>
    </p:spTree>
    <p:extLst>
      <p:ext uri="{BB962C8B-B14F-4D97-AF65-F5344CB8AC3E}">
        <p14:creationId xmlns:p14="http://schemas.microsoft.com/office/powerpoint/2010/main" val="3862078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true color images of snapping shrimp.  Why do you think there is so much color variation?  What are the large, round structures inside the shrimp?</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29</a:t>
            </a:fld>
            <a:endParaRPr lang="en-US"/>
          </a:p>
        </p:txBody>
      </p:sp>
    </p:spTree>
    <p:extLst>
      <p:ext uri="{BB962C8B-B14F-4D97-AF65-F5344CB8AC3E}">
        <p14:creationId xmlns:p14="http://schemas.microsoft.com/office/powerpoint/2010/main" val="3488919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It is imperative that students enter their data in the same format so that you can combine all measurements.  If possible, have the students enter data into a shared spreadsheet, e.g. a Google Document Sheet.   You will pool the data and distribute it to students for the this lesson.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30</a:t>
            </a:fld>
            <a:endParaRPr lang="en-US"/>
          </a:p>
        </p:txBody>
      </p:sp>
    </p:spTree>
    <p:extLst>
      <p:ext uri="{BB962C8B-B14F-4D97-AF65-F5344CB8AC3E}">
        <p14:creationId xmlns:p14="http://schemas.microsoft.com/office/powerpoint/2010/main" val="1897111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use an independent two-sample t-test to examine the data you collected during the last session.  </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31</a:t>
            </a:fld>
            <a:endParaRPr lang="en-US"/>
          </a:p>
        </p:txBody>
      </p:sp>
    </p:spTree>
    <p:extLst>
      <p:ext uri="{BB962C8B-B14F-4D97-AF65-F5344CB8AC3E}">
        <p14:creationId xmlns:p14="http://schemas.microsoft.com/office/powerpoint/2010/main" val="129947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QQQ: These pictures</a:t>
            </a:r>
            <a:r>
              <a:rPr lang="en-US" baseline="0" dirty="0" smtClean="0"/>
              <a:t> show a general feature that is observed in many animal, what is it?</a:t>
            </a:r>
          </a:p>
          <a:p>
            <a:r>
              <a:rPr lang="en-US" baseline="0" dirty="0" smtClean="0"/>
              <a:t> </a:t>
            </a:r>
            <a:r>
              <a:rPr lang="en-US" baseline="0" dirty="0" smtClean="0">
                <a:sym typeface="Wingdings"/>
              </a:rPr>
              <a:t> Males differ from females in plumage, color pattern, size, horn and antler…</a:t>
            </a:r>
          </a:p>
          <a:p>
            <a:endParaRPr lang="en-US" baseline="0" dirty="0" smtClean="0">
              <a:sym typeface="Wingdings"/>
            </a:endParaRPr>
          </a:p>
          <a:p>
            <a:r>
              <a:rPr lang="en-US" baseline="0" dirty="0" smtClean="0">
                <a:sym typeface="Wingdings"/>
              </a:rPr>
              <a:t>Video: show the “Fencing whale” or “Showing off”. Comment/note about the cost associated with these secondary sexual characteristics. </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3</a:t>
            </a:fld>
            <a:endParaRPr lang="en-US"/>
          </a:p>
        </p:txBody>
      </p:sp>
    </p:spTree>
    <p:extLst>
      <p:ext uri="{BB962C8B-B14F-4D97-AF65-F5344CB8AC3E}">
        <p14:creationId xmlns:p14="http://schemas.microsoft.com/office/powerpoint/2010/main" val="217048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a:t>
            </a:r>
            <a:r>
              <a:rPr lang="en-US" dirty="0" err="1" smtClean="0"/>
              <a:t>t.test</a:t>
            </a:r>
            <a:r>
              <a:rPr lang="en-US" dirty="0" smtClean="0"/>
              <a:t> function in Excel to perform the t-test.</a:t>
            </a:r>
            <a:r>
              <a:rPr lang="en-US" baseline="0" dirty="0" smtClean="0"/>
              <a:t>  Review the tutorial video</a:t>
            </a:r>
          </a:p>
          <a:p>
            <a:endParaRPr lang="en-US" baseline="0" dirty="0" smtClean="0"/>
          </a:p>
          <a:p>
            <a:r>
              <a:rPr lang="en-US" baseline="0" dirty="0" smtClean="0"/>
              <a:t>As explained in the video, the settings to insert are:  (group-1-values, group-2-values, 2, 2)</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32</a:t>
            </a:fld>
            <a:endParaRPr lang="en-US"/>
          </a:p>
        </p:txBody>
      </p:sp>
    </p:spTree>
    <p:extLst>
      <p:ext uri="{BB962C8B-B14F-4D97-AF65-F5344CB8AC3E}">
        <p14:creationId xmlns:p14="http://schemas.microsoft.com/office/powerpoint/2010/main" val="4154296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 two ways of plotting data, as illustrated in the files:</a:t>
            </a:r>
            <a:r>
              <a:rPr lang="en-US" baseline="0" dirty="0" smtClean="0"/>
              <a:t> </a:t>
            </a:r>
            <a:r>
              <a:rPr lang="en-US" dirty="0" smtClean="0"/>
              <a:t>“Communal_species_morphometric_S.yano.xlsx”</a:t>
            </a:r>
          </a:p>
          <a:p>
            <a:r>
              <a:rPr lang="en-US" dirty="0" smtClean="0"/>
              <a:t>Figure 1 shows bar plot comparing the mean</a:t>
            </a:r>
            <a:r>
              <a:rPr lang="en-US" baseline="0" dirty="0" smtClean="0"/>
              <a:t> of female to male.</a:t>
            </a:r>
          </a:p>
          <a:p>
            <a:r>
              <a:rPr lang="en-US" baseline="0" dirty="0" smtClean="0"/>
              <a:t>Figure 2 is a bar plot comparing the distribution of relative claw sizes of females and males</a:t>
            </a:r>
          </a:p>
          <a:p>
            <a:endParaRPr lang="en-US" baseline="0" dirty="0" smtClean="0"/>
          </a:p>
          <a:p>
            <a:r>
              <a:rPr lang="en-US" dirty="0" smtClean="0"/>
              <a:t>Students work on data analysis and discuss results.</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33</a:t>
            </a:fld>
            <a:endParaRPr lang="en-US"/>
          </a:p>
        </p:txBody>
      </p:sp>
    </p:spTree>
    <p:extLst>
      <p:ext uri="{BB962C8B-B14F-4D97-AF65-F5344CB8AC3E}">
        <p14:creationId xmlns:p14="http://schemas.microsoft.com/office/powerpoint/2010/main" val="3050994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35</a:t>
            </a:fld>
            <a:endParaRPr lang="en-US"/>
          </a:p>
        </p:txBody>
      </p:sp>
    </p:spTree>
    <p:extLst>
      <p:ext uri="{BB962C8B-B14F-4D97-AF65-F5344CB8AC3E}">
        <p14:creationId xmlns:p14="http://schemas.microsoft.com/office/powerpoint/2010/main" val="1276502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Compare/contrast</a:t>
            </a:r>
            <a:r>
              <a:rPr lang="en-US" baseline="0" dirty="0" smtClean="0"/>
              <a:t> sexual dimorphism in communal vs. pair-forming vs. eusocial species. </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36</a:t>
            </a:fld>
            <a:endParaRPr lang="en-US"/>
          </a:p>
        </p:txBody>
      </p:sp>
    </p:spTree>
    <p:extLst>
      <p:ext uri="{BB962C8B-B14F-4D97-AF65-F5344CB8AC3E}">
        <p14:creationId xmlns:p14="http://schemas.microsoft.com/office/powerpoint/2010/main" val="34163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Eusociality – worker sacrifice their own</a:t>
            </a:r>
            <a:r>
              <a:rPr lang="en-US" baseline="0" dirty="0" smtClean="0"/>
              <a:t> reproductive output to help the queen</a:t>
            </a:r>
          </a:p>
          <a:p>
            <a:pPr marL="0" indent="0">
              <a:buFontTx/>
              <a:buNone/>
            </a:pPr>
            <a:r>
              <a:rPr lang="en-US" baseline="0" dirty="0" smtClean="0"/>
              <a:t>QQQ: what are other examples of eusocial species? (show in the pictures are bees, ants, termites, and naked mole-rats)</a:t>
            </a:r>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a:xfrm>
            <a:off x="3884613" y="8684926"/>
            <a:ext cx="2971800" cy="457513"/>
          </a:xfrm>
          <a:prstGeom prst="rect">
            <a:avLst/>
          </a:prstGeom>
        </p:spPr>
        <p:txBody>
          <a:bodyPr/>
          <a:lstStyle/>
          <a:p>
            <a:fld id="{F1557178-C115-B045-A945-7A3541B60EFD}" type="slidenum">
              <a:rPr lang="en-US" smtClean="0">
                <a:solidFill>
                  <a:prstClr val="black"/>
                </a:solidFill>
                <a:latin typeface="Calibri"/>
              </a:rPr>
              <a:pPr/>
              <a:t>37</a:t>
            </a:fld>
            <a:endParaRPr lang="en-US" dirty="0">
              <a:solidFill>
                <a:prstClr val="black"/>
              </a:solidFill>
              <a:latin typeface="Calibri"/>
            </a:endParaRPr>
          </a:p>
        </p:txBody>
      </p:sp>
    </p:spTree>
    <p:extLst>
      <p:ext uri="{BB962C8B-B14F-4D97-AF65-F5344CB8AC3E}">
        <p14:creationId xmlns:p14="http://schemas.microsoft.com/office/powerpoint/2010/main" val="1438429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their same groups, students work on data analysis of eusocial shrimp species</a:t>
            </a:r>
            <a:r>
              <a:rPr lang="en-US" baseline="0" dirty="0" smtClean="0"/>
              <a:t> as provided in  </a:t>
            </a:r>
            <a:r>
              <a:rPr lang="en-US" dirty="0" smtClean="0"/>
              <a:t>“Eusocial_species_morphometric_S.regalis.xlsx”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38</a:t>
            </a:fld>
            <a:endParaRPr lang="en-US"/>
          </a:p>
        </p:txBody>
      </p:sp>
    </p:spTree>
    <p:extLst>
      <p:ext uri="{BB962C8B-B14F-4D97-AF65-F5344CB8AC3E}">
        <p14:creationId xmlns:p14="http://schemas.microsoft.com/office/powerpoint/2010/main" val="3608630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Discuss hypotheses</a:t>
            </a:r>
            <a:r>
              <a:rPr lang="en-US" baseline="0" dirty="0" smtClean="0"/>
              <a:t> for why we aren’t seeing sexual dimorphism in this eusocial species.</a:t>
            </a:r>
            <a:endParaRPr lang="en-US" dirty="0" smtClean="0"/>
          </a:p>
          <a:p>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39</a:t>
            </a:fld>
            <a:endParaRPr lang="en-US"/>
          </a:p>
        </p:txBody>
      </p:sp>
    </p:spTree>
    <p:extLst>
      <p:ext uri="{BB962C8B-B14F-4D97-AF65-F5344CB8AC3E}">
        <p14:creationId xmlns:p14="http://schemas.microsoft.com/office/powerpoint/2010/main" val="911168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 that workers</a:t>
            </a:r>
            <a:r>
              <a:rPr lang="en-US" baseline="0" dirty="0" smtClean="0"/>
              <a:t> can become queen means that workers can compete for becoming queen..</a:t>
            </a:r>
          </a:p>
          <a:p>
            <a:r>
              <a:rPr lang="en-US" baseline="0" dirty="0" smtClean="0"/>
              <a:t>Hypothesis = sexual dimorphism will reduce in more eusocial species</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40</a:t>
            </a:fld>
            <a:endParaRPr lang="en-US"/>
          </a:p>
        </p:txBody>
      </p:sp>
    </p:spTree>
    <p:extLst>
      <p:ext uri="{BB962C8B-B14F-4D97-AF65-F5344CB8AC3E}">
        <p14:creationId xmlns:p14="http://schemas.microsoft.com/office/powerpoint/2010/main" val="3034886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Effect of sexual selection on males is balanced out if females CAN also compete in eusocial group – NOT for males, but for the dominant breeding position.</a:t>
            </a:r>
          </a:p>
          <a:p>
            <a:endParaRPr lang="en-US" baseline="0" dirty="0" smtClean="0"/>
          </a:p>
          <a:p>
            <a:r>
              <a:rPr lang="en-US" baseline="0" dirty="0" smtClean="0"/>
              <a:t>(Note: The images on the right show </a:t>
            </a:r>
            <a:r>
              <a:rPr lang="en-US" i="1" baseline="0" dirty="0" smtClean="0"/>
              <a:t>S. brooksi </a:t>
            </a:r>
            <a:r>
              <a:rPr lang="en-US" baseline="0" dirty="0" smtClean="0"/>
              <a:t>to illustrate male and female shrimps, but the data for eusocial species is from </a:t>
            </a:r>
            <a:r>
              <a:rPr lang="en-US" i="1" baseline="0" dirty="0" smtClean="0"/>
              <a:t>S. regalis</a:t>
            </a:r>
            <a:r>
              <a:rPr lang="en-US" baseline="0" dirty="0" smtClean="0"/>
              <a:t>. Both </a:t>
            </a:r>
            <a:r>
              <a:rPr lang="en-US" i="1" baseline="0" dirty="0" smtClean="0"/>
              <a:t>S. regalis</a:t>
            </a:r>
            <a:r>
              <a:rPr lang="en-US" baseline="0" dirty="0" smtClean="0"/>
              <a:t> and </a:t>
            </a:r>
            <a:r>
              <a:rPr lang="en-US" i="1" baseline="0" dirty="0" smtClean="0"/>
              <a:t>S. brooksi</a:t>
            </a:r>
            <a:r>
              <a:rPr lang="en-US" baseline="0" dirty="0" smtClean="0"/>
              <a:t> are eusocial)</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C05C5C8-1663-435E-8927-69AA419A2D1A}"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1084477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43</a:t>
            </a:fld>
            <a:endParaRPr lang="en-US"/>
          </a:p>
        </p:txBody>
      </p:sp>
    </p:spTree>
    <p:extLst>
      <p:ext uri="{BB962C8B-B14F-4D97-AF65-F5344CB8AC3E}">
        <p14:creationId xmlns:p14="http://schemas.microsoft.com/office/powerpoint/2010/main" val="306772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4</a:t>
            </a:fld>
            <a:endParaRPr lang="en-US"/>
          </a:p>
        </p:txBody>
      </p:sp>
    </p:spTree>
    <p:extLst>
      <p:ext uri="{BB962C8B-B14F-4D97-AF65-F5344CB8AC3E}">
        <p14:creationId xmlns:p14="http://schemas.microsoft.com/office/powerpoint/2010/main" val="217048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Cryptopsaras</a:t>
            </a:r>
            <a:r>
              <a:rPr lang="en-US" dirty="0" smtClean="0"/>
              <a:t> </a:t>
            </a:r>
            <a:r>
              <a:rPr lang="en-US" dirty="0" err="1" smtClean="0"/>
              <a:t>couesii</a:t>
            </a:r>
            <a:r>
              <a:rPr lang="en-US" dirty="0" smtClean="0"/>
              <a:t> </a:t>
            </a:r>
            <a:r>
              <a:rPr lang="en-US" dirty="0" err="1" smtClean="0"/>
              <a:t>triplewart</a:t>
            </a:r>
            <a:r>
              <a:rPr lang="en-US" dirty="0" smtClean="0"/>
              <a:t> </a:t>
            </a:r>
            <a:r>
              <a:rPr lang="en-US" dirty="0" err="1" smtClean="0"/>
              <a:t>seadevil</a:t>
            </a:r>
            <a:r>
              <a:rPr lang="en-US" dirty="0" smtClean="0"/>
              <a:t>" by Commons </a:t>
            </a:r>
            <a:r>
              <a:rPr lang="en-US" dirty="0" err="1" smtClean="0"/>
              <a:t>sibi</a:t>
            </a:r>
            <a:r>
              <a:rPr lang="en-US" dirty="0" smtClean="0"/>
              <a:t> - Own work. Licensed under CC BY-SA 3.0 via Commons - https://</a:t>
            </a:r>
            <a:r>
              <a:rPr lang="en-US" dirty="0" err="1" smtClean="0"/>
              <a:t>commons.wikimedia.org</a:t>
            </a:r>
            <a:r>
              <a:rPr lang="en-US" dirty="0" smtClean="0"/>
              <a:t>/wiki/</a:t>
            </a:r>
          </a:p>
          <a:p>
            <a:endParaRPr lang="en-US" dirty="0" smtClean="0"/>
          </a:p>
          <a:p>
            <a:r>
              <a:rPr lang="en-US" dirty="0" smtClean="0"/>
              <a:t>"Male and female A. </a:t>
            </a:r>
            <a:r>
              <a:rPr lang="en-US" dirty="0" err="1" smtClean="0"/>
              <a:t>appensa</a:t>
            </a:r>
            <a:r>
              <a:rPr lang="en-US" dirty="0" smtClean="0"/>
              <a:t>" by Sanba38 at English Wikipedia. Licensed under CC BY 2.5 via Commons - https://</a:t>
            </a:r>
            <a:r>
              <a:rPr lang="en-US" dirty="0" err="1" smtClean="0"/>
              <a:t>commons.wikimedia.org</a:t>
            </a:r>
            <a:r>
              <a:rPr lang="en-US" dirty="0" smtClean="0"/>
              <a:t>/wiki/File:Male_and_female_A._</a:t>
            </a:r>
            <a:r>
              <a:rPr lang="en-US" dirty="0" err="1" smtClean="0"/>
              <a:t>appensa.jpg</a:t>
            </a:r>
            <a:r>
              <a:rPr lang="en-US" dirty="0" smtClean="0"/>
              <a:t>#/media/File:Male_and_female_A._</a:t>
            </a:r>
            <a:r>
              <a:rPr lang="en-US" dirty="0" err="1" smtClean="0"/>
              <a:t>appensa.jpg</a:t>
            </a:r>
            <a:endParaRPr lang="en-US" dirty="0" smtClean="0"/>
          </a:p>
          <a:p>
            <a:endParaRPr lang="en-US" dirty="0" smtClean="0"/>
          </a:p>
          <a:p>
            <a:r>
              <a:rPr lang="en-US" dirty="0" smtClean="0"/>
              <a:t>"</a:t>
            </a:r>
            <a:r>
              <a:rPr lang="en-US" dirty="0" err="1" smtClean="0"/>
              <a:t>Athene</a:t>
            </a:r>
            <a:r>
              <a:rPr lang="en-US" dirty="0" smtClean="0"/>
              <a:t> </a:t>
            </a:r>
            <a:r>
              <a:rPr lang="en-US" dirty="0" err="1" smtClean="0"/>
              <a:t>noctua</a:t>
            </a:r>
            <a:r>
              <a:rPr lang="en-US" dirty="0" smtClean="0"/>
              <a:t> (cropped)" by </a:t>
            </a:r>
            <a:r>
              <a:rPr lang="en-US" dirty="0" err="1" smtClean="0"/>
              <a:t>Athene_noctua</a:t>
            </a:r>
            <a:r>
              <a:rPr lang="en-US" dirty="0" smtClean="0"/>
              <a:t>_(portrait).jpg: </a:t>
            </a:r>
            <a:r>
              <a:rPr lang="en-US" dirty="0" err="1" smtClean="0"/>
              <a:t>Trebol-aderivative</a:t>
            </a:r>
            <a:r>
              <a:rPr lang="en-US" dirty="0" smtClean="0"/>
              <a:t> </a:t>
            </a:r>
            <a:r>
              <a:rPr lang="en-US" dirty="0" err="1" smtClean="0"/>
              <a:t>work:Stemonitis</a:t>
            </a:r>
            <a:r>
              <a:rPr lang="en-US" dirty="0" smtClean="0"/>
              <a:t> (talk) - </a:t>
            </a:r>
            <a:r>
              <a:rPr lang="en-US" dirty="0" err="1" smtClean="0"/>
              <a:t>Athene_noctua</a:t>
            </a:r>
            <a:r>
              <a:rPr lang="en-US" dirty="0" smtClean="0"/>
              <a:t>_(portrait).jpg. Licensed under CC BY-SA 3.0 via Commons - https://</a:t>
            </a:r>
            <a:r>
              <a:rPr lang="en-US" dirty="0" err="1" smtClean="0"/>
              <a:t>commons.wikimedia.org</a:t>
            </a:r>
            <a:r>
              <a:rPr lang="en-US" dirty="0" smtClean="0"/>
              <a:t>/wiki/</a:t>
            </a:r>
            <a:r>
              <a:rPr lang="en-US" dirty="0" err="1" smtClean="0"/>
              <a:t>File:Athene_noctua</a:t>
            </a:r>
            <a:r>
              <a:rPr lang="en-US" dirty="0" smtClean="0"/>
              <a:t>_(cropped).jpg#/media/</a:t>
            </a:r>
            <a:r>
              <a:rPr lang="en-US" dirty="0" err="1" smtClean="0"/>
              <a:t>File:Athene_noctua</a:t>
            </a:r>
            <a:r>
              <a:rPr lang="en-US" dirty="0" smtClean="0"/>
              <a:t>_(cropped).jpg</a:t>
            </a:r>
          </a:p>
          <a:p>
            <a:endParaRPr lang="en-US" dirty="0" smtClean="0"/>
          </a:p>
          <a:p>
            <a:r>
              <a:rPr lang="en-US" dirty="0" smtClean="0"/>
              <a:t>"Puerto Rican Sharp-shinned hawk perched on tree limb" by Mike Morel/U. S. Fish and Wildlife Service - This image originates from the National Digital Library of the United States Fish and Wildlife </a:t>
            </a:r>
            <a:r>
              <a:rPr lang="en-US" dirty="0" err="1" smtClean="0"/>
              <a:t>Serviceat</a:t>
            </a:r>
            <a:r>
              <a:rPr lang="en-US" dirty="0" smtClean="0"/>
              <a:t> this </a:t>
            </a:r>
            <a:r>
              <a:rPr lang="en-US" dirty="0" err="1" smtClean="0"/>
              <a:t>pageThis</a:t>
            </a:r>
            <a:r>
              <a:rPr lang="en-US" dirty="0" smtClean="0"/>
              <a:t> tag does not indicate the copyright status of the attached work. A normal copyright tag is still required. See </a:t>
            </a:r>
            <a:r>
              <a:rPr lang="en-US" dirty="0" err="1" smtClean="0"/>
              <a:t>Commons:Licensing</a:t>
            </a:r>
            <a:r>
              <a:rPr lang="en-US" dirty="0" smtClean="0"/>
              <a:t> for more </a:t>
            </a:r>
            <a:r>
              <a:rPr lang="en-US" dirty="0" err="1" smtClean="0"/>
              <a:t>information.See</a:t>
            </a:r>
            <a:r>
              <a:rPr lang="en-US" dirty="0" smtClean="0"/>
              <a:t> </a:t>
            </a:r>
            <a:r>
              <a:rPr lang="en-US" dirty="0" err="1" smtClean="0"/>
              <a:t>Category:Images</a:t>
            </a:r>
            <a:r>
              <a:rPr lang="en-US" dirty="0" smtClean="0"/>
              <a:t> from the United States Fish and Wildlife </a:t>
            </a:r>
            <a:r>
              <a:rPr lang="en-US" dirty="0" err="1" smtClean="0"/>
              <a:t>Service.Transferred</a:t>
            </a:r>
            <a:r>
              <a:rPr lang="en-US" dirty="0" smtClean="0"/>
              <a:t> from </a:t>
            </a:r>
            <a:r>
              <a:rPr lang="en-US" dirty="0" err="1" smtClean="0"/>
              <a:t>en.wikipedia</a:t>
            </a:r>
            <a:r>
              <a:rPr lang="en-US" dirty="0" smtClean="0"/>
              <a:t>; transferred to Commons by </a:t>
            </a:r>
            <a:r>
              <a:rPr lang="en-US" dirty="0" err="1" smtClean="0"/>
              <a:t>User:Innotata</a:t>
            </a:r>
            <a:r>
              <a:rPr lang="en-US" dirty="0" smtClean="0"/>
              <a:t> using </a:t>
            </a:r>
            <a:r>
              <a:rPr lang="en-US" dirty="0" err="1" smtClean="0"/>
              <a:t>CommonsHelper</a:t>
            </a:r>
            <a:r>
              <a:rPr lang="en-US" dirty="0" smtClean="0"/>
              <a:t>.. Licensed under Public Domain via Commons - https://</a:t>
            </a:r>
            <a:r>
              <a:rPr lang="en-US" dirty="0" err="1" smtClean="0"/>
              <a:t>commons.wikimedia.org</a:t>
            </a:r>
            <a:r>
              <a:rPr lang="en-US" dirty="0" smtClean="0"/>
              <a:t>/wiki/</a:t>
            </a:r>
            <a:r>
              <a:rPr lang="en-US" dirty="0" err="1" smtClean="0"/>
              <a:t>File:Puerto_Rican_Sharp-shinned_hawk_perched_on_tree_limb.jpg</a:t>
            </a:r>
            <a:r>
              <a:rPr lang="en-US" dirty="0" smtClean="0"/>
              <a:t>#/media/</a:t>
            </a:r>
            <a:r>
              <a:rPr lang="en-US" dirty="0" err="1" smtClean="0"/>
              <a:t>File:Puerto_Rican_Sharp-shinned_hawk_perched_on_tree_limb.jpg</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44</a:t>
            </a:fld>
            <a:endParaRPr lang="en-US"/>
          </a:p>
        </p:txBody>
      </p:sp>
    </p:spTree>
    <p:extLst>
      <p:ext uri="{BB962C8B-B14F-4D97-AF65-F5344CB8AC3E}">
        <p14:creationId xmlns:p14="http://schemas.microsoft.com/office/powerpoint/2010/main" val="55490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specific examples: </a:t>
            </a:r>
          </a:p>
          <a:p>
            <a:pPr marL="228600" indent="-228600">
              <a:buAutoNum type="arabicPeriod"/>
            </a:pPr>
            <a:r>
              <a:rPr lang="en-US" dirty="0" smtClean="0"/>
              <a:t>female hawks need larger prey than males;</a:t>
            </a:r>
          </a:p>
          <a:p>
            <a:pPr marL="228600" indent="-228600">
              <a:buAutoNum type="arabicPeriod"/>
            </a:pPr>
            <a:r>
              <a:rPr lang="en-US" dirty="0" smtClean="0"/>
              <a:t>larger female can better protect eggs/ juveniles/ nest</a:t>
            </a:r>
          </a:p>
          <a:p>
            <a:pPr marL="228600" indent="-228600">
              <a:buAutoNum type="arabicPeriod"/>
            </a:pPr>
            <a:r>
              <a:rPr lang="en-US" dirty="0" smtClean="0"/>
              <a:t>eggs</a:t>
            </a:r>
            <a:r>
              <a:rPr lang="en-US" baseline="0" dirty="0" smtClean="0"/>
              <a:t> are so “expensive” to make that the females have larger body size to support the expenditure</a:t>
            </a:r>
            <a:endParaRPr lang="en-US" dirty="0" smtClean="0"/>
          </a:p>
          <a:p>
            <a:pPr marL="228600" indent="-228600">
              <a:buAutoNum type="arabicPeriod"/>
            </a:pPr>
            <a:endParaRPr lang="en-US" dirty="0" smtClean="0"/>
          </a:p>
          <a:p>
            <a:pPr marL="0" indent="0">
              <a:buNone/>
            </a:pPr>
            <a:r>
              <a:rPr lang="en-US" dirty="0" smtClean="0"/>
              <a:t>For spider: sexual cannibalism</a:t>
            </a:r>
          </a:p>
          <a:p>
            <a:pPr marL="0"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46</a:t>
            </a:fld>
            <a:endParaRPr lang="en-US"/>
          </a:p>
        </p:txBody>
      </p:sp>
    </p:spTree>
    <p:extLst>
      <p:ext uri="{BB962C8B-B14F-4D97-AF65-F5344CB8AC3E}">
        <p14:creationId xmlns:p14="http://schemas.microsoft.com/office/powerpoint/2010/main" val="166900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Sexual selection is a mode of natural selection. So to</a:t>
            </a:r>
            <a:r>
              <a:rPr lang="en-US" baseline="0" dirty="0" smtClean="0"/>
              <a:t> understand it we should first review about natural selection.</a:t>
            </a:r>
          </a:p>
          <a:p>
            <a:r>
              <a:rPr lang="en-US" baseline="0" dirty="0" smtClean="0"/>
              <a:t>QQQ: What are the other mechanisms of evolution, apart from natural selection?</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5</a:t>
            </a:fld>
            <a:endParaRPr lang="en-US"/>
          </a:p>
        </p:txBody>
      </p:sp>
    </p:spTree>
    <p:extLst>
      <p:ext uri="{BB962C8B-B14F-4D97-AF65-F5344CB8AC3E}">
        <p14:creationId xmlns:p14="http://schemas.microsoft.com/office/powerpoint/2010/main" val="380518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QQQ: In this example</a:t>
            </a:r>
            <a:r>
              <a:rPr lang="en-US" baseline="0" dirty="0" smtClean="0"/>
              <a:t>, what’s being selected against? (NOT size, but being green!)</a:t>
            </a:r>
            <a:br>
              <a:rPr lang="en-US" baseline="0" dirty="0" smtClean="0"/>
            </a:br>
            <a:r>
              <a:rPr lang="en-US" baseline="0" dirty="0" smtClean="0"/>
              <a:t>QQQ: What is the selective force or agent? (predation by birds)</a:t>
            </a:r>
          </a:p>
          <a:p>
            <a:r>
              <a:rPr lang="en-US" baseline="0" dirty="0" smtClean="0"/>
              <a:t>QQQ: How long did it take for the ancestral population to evolve into the extant (currently living) population? (usually takes several generations at least, depending on the strength of the selective force)</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6</a:t>
            </a:fld>
            <a:endParaRPr lang="en-US"/>
          </a:p>
        </p:txBody>
      </p:sp>
    </p:spTree>
    <p:extLst>
      <p:ext uri="{BB962C8B-B14F-4D97-AF65-F5344CB8AC3E}">
        <p14:creationId xmlns:p14="http://schemas.microsoft.com/office/powerpoint/2010/main" val="269058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Secondary sexual characters</a:t>
            </a:r>
            <a:r>
              <a:rPr lang="en-US" baseline="0" dirty="0" smtClean="0"/>
              <a:t> = traits other than the gonads themselves. </a:t>
            </a:r>
          </a:p>
          <a:p>
            <a:r>
              <a:rPr lang="en-US" baseline="0" dirty="0" smtClean="0"/>
              <a:t>QQQ: Who was the first scientist to propose sexual selection as a possible driver of change in species? (Darwin)</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7</a:t>
            </a:fld>
            <a:endParaRPr lang="en-US"/>
          </a:p>
        </p:txBody>
      </p:sp>
    </p:spTree>
    <p:extLst>
      <p:ext uri="{BB962C8B-B14F-4D97-AF65-F5344CB8AC3E}">
        <p14:creationId xmlns:p14="http://schemas.microsoft.com/office/powerpoint/2010/main" val="1380576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QQQ: W</a:t>
            </a:r>
            <a:r>
              <a:rPr lang="en-US" baseline="0" dirty="0" smtClean="0"/>
              <a:t>hy is that males are usually the one that have these exaggerated traits?</a:t>
            </a:r>
          </a:p>
          <a:p>
            <a:endParaRPr lang="en-US" baseline="0" dirty="0" smtClean="0"/>
          </a:p>
          <a:p>
            <a:r>
              <a:rPr lang="en-US" baseline="0" dirty="0" smtClean="0"/>
              <a:t>Female choosiness drives male competition.</a:t>
            </a:r>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8</a:t>
            </a:fld>
            <a:endParaRPr lang="en-US"/>
          </a:p>
        </p:txBody>
      </p:sp>
    </p:spTree>
    <p:extLst>
      <p:ext uri="{BB962C8B-B14F-4D97-AF65-F5344CB8AC3E}">
        <p14:creationId xmlns:p14="http://schemas.microsoft.com/office/powerpoint/2010/main" val="291003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the ancestral populations includes males with different strength (&amp; strength is a heritable trait) and females pick the strongest (male with the largest, strongest arm), then in successive generations, more males will have large/strong arms.   Female choosiness can drive male characteristics and greater sexual dimorphism can develop.</a:t>
            </a:r>
            <a:endParaRPr lang="en-US" dirty="0" smtClean="0"/>
          </a:p>
          <a:p>
            <a:endParaRPr lang="en-US" dirty="0"/>
          </a:p>
        </p:txBody>
      </p:sp>
      <p:sp>
        <p:nvSpPr>
          <p:cNvPr id="4" name="Slide Number Placeholder 3"/>
          <p:cNvSpPr>
            <a:spLocks noGrp="1"/>
          </p:cNvSpPr>
          <p:nvPr>
            <p:ph type="sldNum" sz="quarter" idx="10"/>
          </p:nvPr>
        </p:nvSpPr>
        <p:spPr/>
        <p:txBody>
          <a:bodyPr/>
          <a:lstStyle/>
          <a:p>
            <a:fld id="{5772E1BA-13B2-A149-AB24-067428603085}" type="slidenum">
              <a:rPr lang="en-US" smtClean="0"/>
              <a:t>9</a:t>
            </a:fld>
            <a:endParaRPr lang="en-US"/>
          </a:p>
        </p:txBody>
      </p:sp>
    </p:spTree>
    <p:extLst>
      <p:ext uri="{BB962C8B-B14F-4D97-AF65-F5344CB8AC3E}">
        <p14:creationId xmlns:p14="http://schemas.microsoft.com/office/powerpoint/2010/main" val="378200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6BFECD78-3C8E-49F2-8FAB-59489D168ABB}" type="datetimeFigureOut">
              <a:rPr lang="en-US" smtClean="0"/>
              <a:t>7/18/17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0FB56013-B943-42BA-886F-6F9D4EB85E9D}"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BFECD78-3C8E-49F2-8FAB-59489D168ABB}"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BFECD78-3C8E-49F2-8FAB-59489D168ABB}"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BFECD78-3C8E-49F2-8FAB-59489D168ABB}"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BFECD78-3C8E-49F2-8FAB-59489D168ABB}"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BFECD78-3C8E-49F2-8FAB-59489D168ABB}" type="datetimeFigureOut">
              <a:rPr lang="en-US" smtClean="0"/>
              <a:t>7/18/17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BFECD78-3C8E-49F2-8FAB-59489D168ABB}" type="datetimeFigureOut">
              <a:rPr lang="en-US" smtClean="0"/>
              <a:t>7/18/17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BFECD78-3C8E-49F2-8FAB-59489D168ABB}" type="datetimeFigureOut">
              <a:rPr lang="en-US" smtClean="0"/>
              <a:t>7/18/17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7/18/17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6BFECD78-3C8E-49F2-8FAB-59489D168ABB}" type="datetimeFigureOut">
              <a:rPr lang="en-US" smtClean="0"/>
              <a:t>7/18/17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0FB56013-B943-42BA-886F-6F9D4EB85E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6BFECD78-3C8E-49F2-8FAB-59489D168ABB}" type="datetimeFigureOut">
              <a:rPr lang="en-US" smtClean="0"/>
              <a:t>7/18/17</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0FB56013-B943-42BA-886F-6F9D4EB85E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gMhjqbESIeY" TargetMode="External"/><Relationship Id="rId4" Type="http://schemas.openxmlformats.org/officeDocument/2006/relationships/image" Target="../media/image33.jpeg"/><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4" Type="http://schemas.microsoft.com/office/2007/relationships/hdphoto" Target="../media/hdphoto1.wdp"/><Relationship Id="rId5" Type="http://schemas.openxmlformats.org/officeDocument/2006/relationships/image" Target="../media/image37.png"/><Relationship Id="rId6"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package" Target="../embeddings/Microsoft_Word_Document1.docx"/><Relationship Id="rId5" Type="http://schemas.openxmlformats.org/officeDocument/2006/relationships/image" Target="../media/image4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hyperlink" Target="http://www.bbc.co.uk/nature/adaptations/Sexual_dimorphism%23p00m3rn5" TargetMode="External"/><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youtube.com/watch?v=BlS11D2VL_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www.youtube.com/watch?v=z735I4m8F8c"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png"/><Relationship Id="rId6" Type="http://schemas.openxmlformats.org/officeDocument/2006/relationships/image" Target="../media/image53.jpeg"/><Relationship Id="rId7" Type="http://schemas.openxmlformats.org/officeDocument/2006/relationships/image" Target="../media/image54.jpeg"/><Relationship Id="rId8" Type="http://schemas.microsoft.com/office/2007/relationships/hdphoto" Target="../media/hdphoto3.wdp"/><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jpe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59.e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041459"/>
            <a:ext cx="7196328" cy="1470025"/>
          </a:xfrm>
        </p:spPr>
        <p:txBody>
          <a:bodyPr/>
          <a:lstStyle/>
          <a:p>
            <a:r>
              <a:rPr lang="en-US" dirty="0" smtClean="0"/>
              <a:t>Sexual dimorphism in snapping shrimps</a:t>
            </a:r>
            <a:endParaRPr lang="en-US" dirty="0"/>
          </a:p>
        </p:txBody>
      </p:sp>
      <p:sp>
        <p:nvSpPr>
          <p:cNvPr id="4" name="Text Placeholder 3"/>
          <p:cNvSpPr>
            <a:spLocks noGrp="1"/>
          </p:cNvSpPr>
          <p:nvPr>
            <p:ph type="subTitle" idx="1"/>
          </p:nvPr>
        </p:nvSpPr>
        <p:spPr>
          <a:xfrm>
            <a:off x="493776" y="4742243"/>
            <a:ext cx="7196328" cy="987552"/>
          </a:xfrm>
        </p:spPr>
        <p:txBody>
          <a:bodyPr>
            <a:normAutofit fontScale="92500" lnSpcReduction="10000"/>
          </a:bodyPr>
          <a:lstStyle/>
          <a:p>
            <a:r>
              <a:rPr lang="en-US" sz="2800" dirty="0" smtClean="0"/>
              <a:t>Solomon Chak</a:t>
            </a:r>
          </a:p>
          <a:p>
            <a:r>
              <a:rPr lang="en-US" sz="2000" dirty="0" smtClean="0"/>
              <a:t>Virginia Scientists &amp; Educators Alliance – VA SEA</a:t>
            </a:r>
          </a:p>
          <a:p>
            <a:r>
              <a:rPr lang="en-US" sz="2000" dirty="0" smtClean="0"/>
              <a:t>2016</a:t>
            </a:r>
            <a:endParaRPr lang="en-US" sz="2000" dirty="0"/>
          </a:p>
        </p:txBody>
      </p:sp>
    </p:spTree>
    <p:extLst>
      <p:ext uri="{BB962C8B-B14F-4D97-AF65-F5344CB8AC3E}">
        <p14:creationId xmlns:p14="http://schemas.microsoft.com/office/powerpoint/2010/main" val="32766017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selection &amp; dimorphism</a:t>
            </a:r>
            <a:endParaRPr lang="en-US" dirty="0"/>
          </a:p>
        </p:txBody>
      </p:sp>
      <p:sp>
        <p:nvSpPr>
          <p:cNvPr id="3" name="Content Placeholder 2"/>
          <p:cNvSpPr>
            <a:spLocks noGrp="1"/>
          </p:cNvSpPr>
          <p:nvPr>
            <p:ph idx="1"/>
          </p:nvPr>
        </p:nvSpPr>
        <p:spPr>
          <a:xfrm>
            <a:off x="765175" y="1794934"/>
            <a:ext cx="7612064" cy="4457948"/>
          </a:xfrm>
        </p:spPr>
        <p:txBody>
          <a:bodyPr/>
          <a:lstStyle/>
          <a:p>
            <a:pPr marL="0" indent="0">
              <a:buNone/>
            </a:pPr>
            <a:r>
              <a:rPr lang="en-US" b="1" dirty="0" smtClean="0"/>
              <a:t>In essence, males compete for females and selection favor traits in males that increase competitiveness</a:t>
            </a:r>
            <a:endParaRPr lang="en-US" b="1" dirty="0"/>
          </a:p>
        </p:txBody>
      </p:sp>
      <p:pic>
        <p:nvPicPr>
          <p:cNvPr id="5" name="Picture 4" descr="Diopsid2.jpg"/>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307655">
            <a:off x="221469" y="3104564"/>
            <a:ext cx="2116632" cy="1472738"/>
          </a:xfrm>
          <a:prstGeom prst="rect">
            <a:avLst/>
          </a:prstGeo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sp>
        <p:nvSpPr>
          <p:cNvPr id="6" name="TextBox 5"/>
          <p:cNvSpPr txBox="1"/>
          <p:nvPr/>
        </p:nvSpPr>
        <p:spPr>
          <a:xfrm rot="307454">
            <a:off x="-101583" y="4567458"/>
            <a:ext cx="2613253" cy="369332"/>
          </a:xfrm>
          <a:prstGeom prst="rect">
            <a:avLst/>
          </a:prstGeom>
          <a:noFill/>
        </p:spPr>
        <p:txBody>
          <a:bodyPr wrap="square" rtlCol="0">
            <a:spAutoFit/>
          </a:bodyPr>
          <a:lstStyle/>
          <a:p>
            <a:pPr algn="ctr"/>
            <a:r>
              <a:rPr lang="en-US" b="1" dirty="0">
                <a:solidFill>
                  <a:schemeClr val="bg1"/>
                </a:solidFill>
              </a:rPr>
              <a:t>Stalk-eyed flies</a:t>
            </a:r>
            <a:r>
              <a:rPr lang="en-US" dirty="0">
                <a:solidFill>
                  <a:schemeClr val="bg1"/>
                </a:solidFill>
              </a:rPr>
              <a:t> </a:t>
            </a:r>
          </a:p>
        </p:txBody>
      </p:sp>
      <p:pic>
        <p:nvPicPr>
          <p:cNvPr id="7" name="Picture 6"/>
          <p:cNvPicPr>
            <a:picLocks noGrp="1" noChangeAspect="1"/>
          </p:cNvPicPr>
          <p:nvPr/>
        </p:nvPicPr>
        <p:blipFill>
          <a:blip r:embed="rId4" cstate="email">
            <a:extLst>
              <a:ext uri="{28A0092B-C50C-407E-A947-70E740481C1C}">
                <a14:useLocalDpi xmlns:a14="http://schemas.microsoft.com/office/drawing/2010/main"/>
              </a:ext>
            </a:extLst>
          </a:blip>
          <a:stretch>
            <a:fillRect/>
          </a:stretch>
        </p:blipFill>
        <p:spPr>
          <a:xfrm rot="21313942">
            <a:off x="2261206" y="3843586"/>
            <a:ext cx="2414686" cy="1811015"/>
          </a:xfrm>
          <a:prstGeom prst="rect">
            <a:avLst/>
          </a:prstGeo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sp>
        <p:nvSpPr>
          <p:cNvPr id="8" name="TextBox 7"/>
          <p:cNvSpPr txBox="1"/>
          <p:nvPr/>
        </p:nvSpPr>
        <p:spPr>
          <a:xfrm rot="21313741">
            <a:off x="2474929" y="5593333"/>
            <a:ext cx="2390601" cy="369332"/>
          </a:xfrm>
          <a:prstGeom prst="rect">
            <a:avLst/>
          </a:prstGeom>
          <a:noFill/>
        </p:spPr>
        <p:txBody>
          <a:bodyPr wrap="square" rtlCol="0">
            <a:spAutoFit/>
          </a:bodyPr>
          <a:lstStyle/>
          <a:p>
            <a:pPr algn="ctr"/>
            <a:r>
              <a:rPr lang="en-US" b="1" dirty="0" smtClean="0">
                <a:solidFill>
                  <a:schemeClr val="bg1"/>
                </a:solidFill>
              </a:rPr>
              <a:t>Peacocks</a:t>
            </a:r>
            <a:r>
              <a:rPr lang="en-US" dirty="0" smtClean="0">
                <a:solidFill>
                  <a:schemeClr val="bg1"/>
                </a:solidFill>
              </a:rPr>
              <a:t> </a:t>
            </a:r>
            <a:endParaRPr lang="en-US" dirty="0">
              <a:solidFill>
                <a:schemeClr val="bg1"/>
              </a:solidFill>
            </a:endParaRPr>
          </a:p>
        </p:txBody>
      </p:sp>
      <p:sp>
        <p:nvSpPr>
          <p:cNvPr id="9" name="TextBox 8"/>
          <p:cNvSpPr txBox="1"/>
          <p:nvPr/>
        </p:nvSpPr>
        <p:spPr>
          <a:xfrm>
            <a:off x="0" y="6449814"/>
            <a:ext cx="8074295" cy="276999"/>
          </a:xfrm>
          <a:prstGeom prst="rect">
            <a:avLst/>
          </a:prstGeom>
          <a:noFill/>
        </p:spPr>
        <p:txBody>
          <a:bodyPr wrap="none" rtlCol="0">
            <a:spAutoFit/>
          </a:bodyPr>
          <a:lstStyle/>
          <a:p>
            <a:r>
              <a:rPr lang="en-US" sz="1200" dirty="0" smtClean="0"/>
              <a:t>Photo credits</a:t>
            </a:r>
            <a:r>
              <a:rPr lang="en-US" sz="1200" dirty="0"/>
              <a:t>: </a:t>
            </a:r>
            <a:r>
              <a:rPr lang="en-US" sz="1200" dirty="0" err="1" smtClean="0"/>
              <a:t>Hauke</a:t>
            </a:r>
            <a:r>
              <a:rPr lang="en-US" sz="1200" dirty="0" smtClean="0"/>
              <a:t> Koch</a:t>
            </a:r>
            <a:r>
              <a:rPr lang="en-US" sz="1200" dirty="0"/>
              <a:t>, Wikipedia; </a:t>
            </a:r>
            <a:r>
              <a:rPr lang="en-US" sz="1200" dirty="0" err="1" smtClean="0"/>
              <a:t>Whiteghost.ink</a:t>
            </a:r>
            <a:r>
              <a:rPr lang="en-US" sz="1200" dirty="0" smtClean="0"/>
              <a:t>, Wikipedia;</a:t>
            </a:r>
            <a:r>
              <a:rPr lang="en-US" sz="1200" dirty="0"/>
              <a:t> 2002 Jean-Marc </a:t>
            </a:r>
            <a:r>
              <a:rPr lang="en-US" sz="1200" dirty="0" smtClean="0"/>
              <a:t>Hero; </a:t>
            </a:r>
            <a:r>
              <a:rPr lang="en-US" sz="1200" dirty="0"/>
              <a:t>Jan </a:t>
            </a:r>
            <a:r>
              <a:rPr lang="en-US" sz="1200" dirty="0" err="1" smtClean="0"/>
              <a:t>Roletto</a:t>
            </a:r>
            <a:r>
              <a:rPr lang="en-US" sz="1200" dirty="0" smtClean="0"/>
              <a:t>, public domain</a:t>
            </a:r>
            <a:endParaRPr lang="en-US" sz="1200" dirty="0"/>
          </a:p>
        </p:txBody>
      </p:sp>
      <p:sp>
        <p:nvSpPr>
          <p:cNvPr id="11" name="TextBox 10"/>
          <p:cNvSpPr txBox="1"/>
          <p:nvPr/>
        </p:nvSpPr>
        <p:spPr>
          <a:xfrm rot="475387">
            <a:off x="4516561" y="4820865"/>
            <a:ext cx="2390601" cy="369332"/>
          </a:xfrm>
          <a:prstGeom prst="rect">
            <a:avLst/>
          </a:prstGeom>
          <a:noFill/>
        </p:spPr>
        <p:txBody>
          <a:bodyPr wrap="square" rtlCol="0">
            <a:spAutoFit/>
          </a:bodyPr>
          <a:lstStyle/>
          <a:p>
            <a:pPr algn="ctr"/>
            <a:r>
              <a:rPr lang="en-US" b="1" dirty="0" smtClean="0">
                <a:solidFill>
                  <a:schemeClr val="bg1"/>
                </a:solidFill>
              </a:rPr>
              <a:t>Frogs &amp; toads</a:t>
            </a:r>
            <a:endParaRPr lang="en-US" dirty="0">
              <a:solidFill>
                <a:schemeClr val="bg1"/>
              </a:solidFill>
            </a:endParaRPr>
          </a:p>
        </p:txBody>
      </p:sp>
      <p:pic>
        <p:nvPicPr>
          <p:cNvPr id="14" name="Picture 13"/>
          <p:cNvPicPr>
            <a:picLocks noGrp="1" noChangeAspect="1"/>
          </p:cNvPicPr>
          <p:nvPr/>
        </p:nvPicPr>
        <p:blipFill>
          <a:blip r:embed="rId5" cstate="email">
            <a:extLst>
              <a:ext uri="{28A0092B-C50C-407E-A947-70E740481C1C}">
                <a14:useLocalDpi xmlns:a14="http://schemas.microsoft.com/office/drawing/2010/main"/>
              </a:ext>
            </a:extLst>
          </a:blip>
          <a:stretch>
            <a:fillRect/>
          </a:stretch>
        </p:blipFill>
        <p:spPr>
          <a:xfrm rot="21410902">
            <a:off x="6672495" y="4079163"/>
            <a:ext cx="2414686" cy="1607490"/>
          </a:xfrm>
          <a:prstGeom prst="rect">
            <a:avLst/>
          </a:prstGeo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sp>
        <p:nvSpPr>
          <p:cNvPr id="15" name="TextBox 14"/>
          <p:cNvSpPr txBox="1"/>
          <p:nvPr/>
        </p:nvSpPr>
        <p:spPr>
          <a:xfrm rot="21410701">
            <a:off x="6573203" y="5727148"/>
            <a:ext cx="2390601" cy="369332"/>
          </a:xfrm>
          <a:prstGeom prst="rect">
            <a:avLst/>
          </a:prstGeom>
          <a:noFill/>
        </p:spPr>
        <p:txBody>
          <a:bodyPr wrap="square" rtlCol="0">
            <a:spAutoFit/>
          </a:bodyPr>
          <a:lstStyle/>
          <a:p>
            <a:pPr algn="ctr"/>
            <a:r>
              <a:rPr lang="en-US" b="1" dirty="0">
                <a:solidFill>
                  <a:schemeClr val="bg1"/>
                </a:solidFill>
              </a:rPr>
              <a:t>Elephant seals</a:t>
            </a:r>
            <a:endParaRPr lang="en-US" dirty="0">
              <a:solidFill>
                <a:schemeClr val="bg1"/>
              </a:solidFill>
            </a:endParaRPr>
          </a:p>
        </p:txBody>
      </p:sp>
      <p:pic>
        <p:nvPicPr>
          <p:cNvPr id="10" name="Picture 9"/>
          <p:cNvPicPr>
            <a:picLocks noGrp="1" noChangeAspect="1"/>
          </p:cNvPicPr>
          <p:nvPr/>
        </p:nvPicPr>
        <p:blipFill>
          <a:blip r:embed="rId6" cstate="email">
            <a:extLst>
              <a:ext uri="{28A0092B-C50C-407E-A947-70E740481C1C}">
                <a14:useLocalDpi xmlns:a14="http://schemas.microsoft.com/office/drawing/2010/main"/>
              </a:ext>
            </a:extLst>
          </a:blip>
          <a:stretch>
            <a:fillRect/>
          </a:stretch>
        </p:blipFill>
        <p:spPr>
          <a:xfrm rot="475588">
            <a:off x="4615853" y="3171730"/>
            <a:ext cx="2414686" cy="1609790"/>
          </a:xfrm>
          <a:prstGeom prst="rect">
            <a:avLst/>
          </a:prstGeo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378994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3759200"/>
            <a:ext cx="7612063" cy="1608138"/>
          </a:xfrm>
        </p:spPr>
        <p:txBody>
          <a:bodyPr anchor="t"/>
          <a:lstStyle/>
          <a:p>
            <a:r>
              <a:rPr lang="en-US" sz="3600" dirty="0" smtClean="0"/>
              <a:t>Investigation: </a:t>
            </a:r>
            <a:br>
              <a:rPr lang="en-US" sz="3600" dirty="0" smtClean="0"/>
            </a:br>
            <a:r>
              <a:rPr lang="en-US" sz="3600" dirty="0" smtClean="0"/>
              <a:t>Snapping </a:t>
            </a:r>
            <a:r>
              <a:rPr lang="en-US" sz="3600" dirty="0"/>
              <a:t>Shrimp Dimorphism </a:t>
            </a:r>
          </a:p>
        </p:txBody>
      </p:sp>
      <p:sp>
        <p:nvSpPr>
          <p:cNvPr id="8" name="Rectangle 7"/>
          <p:cNvSpPr/>
          <p:nvPr/>
        </p:nvSpPr>
        <p:spPr>
          <a:xfrm>
            <a:off x="-491067" y="-355600"/>
            <a:ext cx="10126134" cy="4250267"/>
          </a:xfrm>
          <a:prstGeom prst="rect">
            <a:avLst/>
          </a:prstGeom>
          <a:effectLst>
            <a:softEdge rad="25400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 name="Picture 23" descr="s_bocas_thum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1319879">
            <a:off x="3838696" y="947637"/>
            <a:ext cx="14446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s_carpenteri_thum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9092" y="849219"/>
            <a:ext cx="14811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8" descr="s_synagelas_thumb"/>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5955162">
            <a:off x="142265" y="872085"/>
            <a:ext cx="16541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S_agelas_thumb"/>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561523" y="744194"/>
            <a:ext cx="172193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7" descr="s_pandionis_thumb"/>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6789070">
            <a:off x="6947959" y="963880"/>
            <a:ext cx="16827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half" idx="2"/>
          </p:nvPr>
        </p:nvSpPr>
        <p:spPr/>
        <p:txBody>
          <a:bodyPr/>
          <a:lstStyle/>
          <a:p>
            <a:r>
              <a:rPr lang="en-US" dirty="0" smtClean="0"/>
              <a:t>Day 1</a:t>
            </a:r>
            <a:endParaRPr lang="en-US" dirty="0"/>
          </a:p>
        </p:txBody>
      </p:sp>
      <p:sp>
        <p:nvSpPr>
          <p:cNvPr id="4" name="TextBox 3"/>
          <p:cNvSpPr txBox="1"/>
          <p:nvPr/>
        </p:nvSpPr>
        <p:spPr>
          <a:xfrm>
            <a:off x="14720" y="6581001"/>
            <a:ext cx="2482245" cy="276999"/>
          </a:xfrm>
          <a:prstGeom prst="rect">
            <a:avLst/>
          </a:prstGeom>
          <a:noFill/>
        </p:spPr>
        <p:txBody>
          <a:bodyPr wrap="none" rtlCol="0">
            <a:spAutoFit/>
          </a:bodyPr>
          <a:lstStyle/>
          <a:p>
            <a:r>
              <a:rPr lang="en-US" sz="1200" dirty="0" smtClean="0"/>
              <a:t>Photo credit: </a:t>
            </a:r>
            <a:r>
              <a:rPr lang="en-US" sz="1200" dirty="0"/>
              <a:t>Encyclopedia of Life </a:t>
            </a:r>
          </a:p>
        </p:txBody>
      </p:sp>
    </p:spTree>
    <p:extLst>
      <p:ext uri="{BB962C8B-B14F-4D97-AF65-F5344CB8AC3E}">
        <p14:creationId xmlns:p14="http://schemas.microsoft.com/office/powerpoint/2010/main" val="30523636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spcBef>
                <a:spcPts val="600"/>
              </a:spcBef>
            </a:pPr>
            <a:r>
              <a:rPr lang="en-US" dirty="0"/>
              <a:t>Snapping </a:t>
            </a:r>
            <a:r>
              <a:rPr lang="en-US" dirty="0" smtClean="0"/>
              <a:t>shrimps</a:t>
            </a:r>
            <a:br>
              <a:rPr lang="en-US" dirty="0" smtClean="0"/>
            </a:br>
            <a:r>
              <a:rPr lang="en-US" sz="1800" dirty="0" smtClean="0"/>
              <a:t>Kingdom </a:t>
            </a:r>
            <a:r>
              <a:rPr lang="en-US" sz="1800" dirty="0" err="1" smtClean="0"/>
              <a:t>Animalia</a:t>
            </a:r>
            <a:r>
              <a:rPr lang="en-US" sz="1800" dirty="0" smtClean="0"/>
              <a:t>, Phylum </a:t>
            </a:r>
            <a:r>
              <a:rPr lang="en-US" sz="1800" dirty="0" err="1" smtClean="0"/>
              <a:t>Arthropoda</a:t>
            </a:r>
            <a:r>
              <a:rPr lang="en-US" sz="1800" dirty="0" smtClean="0"/>
              <a:t>, Subphylum </a:t>
            </a:r>
            <a:r>
              <a:rPr lang="en-US" sz="1800" dirty="0" err="1" smtClean="0"/>
              <a:t>Crustacea</a:t>
            </a:r>
            <a:r>
              <a:rPr lang="en-US" sz="1800" dirty="0" smtClean="0"/>
              <a:t>, </a:t>
            </a:r>
            <a:br>
              <a:rPr lang="en-US" sz="1800" dirty="0" smtClean="0"/>
            </a:br>
            <a:r>
              <a:rPr lang="en-US" sz="1800" dirty="0" smtClean="0"/>
              <a:t>Class Malacostraca, Order </a:t>
            </a:r>
            <a:r>
              <a:rPr lang="en-US" sz="1800" dirty="0" err="1" smtClean="0"/>
              <a:t>Decapoda</a:t>
            </a:r>
            <a:r>
              <a:rPr lang="en-US" sz="1800" dirty="0" smtClean="0"/>
              <a:t>, Family Alpheidae</a:t>
            </a:r>
            <a:endParaRPr lang="en-US" dirty="0"/>
          </a:p>
        </p:txBody>
      </p:sp>
      <p:sp>
        <p:nvSpPr>
          <p:cNvPr id="6" name="Content Placeholder 5"/>
          <p:cNvSpPr>
            <a:spLocks noGrp="1"/>
          </p:cNvSpPr>
          <p:nvPr>
            <p:ph idx="1"/>
          </p:nvPr>
        </p:nvSpPr>
        <p:spPr>
          <a:xfrm>
            <a:off x="0" y="1676400"/>
            <a:ext cx="5588000" cy="4749799"/>
          </a:xfrm>
        </p:spPr>
        <p:txBody>
          <a:bodyPr>
            <a:normAutofit/>
          </a:bodyPr>
          <a:lstStyle/>
          <a:p>
            <a:pPr marL="0" indent="0" algn="ctr">
              <a:buNone/>
            </a:pPr>
            <a:r>
              <a:rPr lang="en-US" dirty="0">
                <a:hlinkClick r:id="rId3"/>
              </a:rPr>
              <a:t>Weird Nature </a:t>
            </a:r>
            <a:r>
              <a:rPr lang="en-US" dirty="0" smtClean="0">
                <a:hlinkClick r:id="rId3"/>
              </a:rPr>
              <a:t>– BBC: snapping shrimps</a:t>
            </a:r>
            <a:endParaRPr lang="en-US" dirty="0"/>
          </a:p>
          <a:p>
            <a:r>
              <a:rPr lang="en-US" dirty="0" smtClean="0"/>
              <a:t>Powerful snapping claw=major chela</a:t>
            </a:r>
          </a:p>
          <a:p>
            <a:pPr marL="0" indent="0">
              <a:buNone/>
            </a:pPr>
            <a:r>
              <a:rPr lang="en-US" dirty="0" smtClean="0"/>
              <a:t>    vs. much smaller=minor chela</a:t>
            </a:r>
          </a:p>
          <a:p>
            <a:endParaRPr lang="en-US" dirty="0"/>
          </a:p>
          <a:p>
            <a:endParaRPr lang="en-US" dirty="0" smtClean="0"/>
          </a:p>
          <a:p>
            <a:r>
              <a:rPr lang="en-US" dirty="0" smtClean="0"/>
              <a:t>The snapping claw is used for competition and as secondary sexual character in some species.</a:t>
            </a:r>
          </a:p>
          <a:p>
            <a:endParaRPr lang="en-US" dirty="0"/>
          </a:p>
        </p:txBody>
      </p:sp>
      <p:grpSp>
        <p:nvGrpSpPr>
          <p:cNvPr id="14" name="Group 13"/>
          <p:cNvGrpSpPr/>
          <p:nvPr/>
        </p:nvGrpSpPr>
        <p:grpSpPr>
          <a:xfrm>
            <a:off x="5757335" y="1741306"/>
            <a:ext cx="3217334" cy="4494643"/>
            <a:chOff x="5238590" y="4969445"/>
            <a:chExt cx="1158160" cy="1617960"/>
          </a:xfrm>
        </p:grpSpPr>
        <p:pic>
          <p:nvPicPr>
            <p:cNvPr id="12" name="Picture 11" descr="bocas.jpe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38590" y="4969445"/>
              <a:ext cx="1158160" cy="1617960"/>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5269069" y="6474743"/>
              <a:ext cx="506468" cy="99713"/>
            </a:xfrm>
            <a:prstGeom prst="rect">
              <a:avLst/>
            </a:prstGeom>
            <a:noFill/>
            <a:ln w="38100" cmpd="sng">
              <a:solidFill>
                <a:schemeClr val="tx1"/>
              </a:solidFill>
            </a:ln>
          </p:spPr>
          <p:txBody>
            <a:bodyPr wrap="none" rtlCol="0">
              <a:spAutoFit/>
            </a:bodyPr>
            <a:lstStyle/>
            <a:p>
              <a:r>
                <a:rPr lang="en-US" sz="1200" b="1" i="1" dirty="0" smtClean="0">
                  <a:solidFill>
                    <a:schemeClr val="bg1"/>
                  </a:solidFill>
                </a:rPr>
                <a:t>Synalpheus </a:t>
              </a:r>
              <a:r>
                <a:rPr lang="en-US" sz="1200" b="1" i="1" dirty="0" err="1" smtClean="0">
                  <a:solidFill>
                    <a:schemeClr val="bg1"/>
                  </a:solidFill>
                </a:rPr>
                <a:t>bocas</a:t>
              </a:r>
              <a:endParaRPr lang="en-US" sz="1200" b="1" dirty="0">
                <a:solidFill>
                  <a:schemeClr val="bg1"/>
                </a:solidFill>
              </a:endParaRPr>
            </a:p>
          </p:txBody>
        </p:sp>
      </p:grpSp>
      <p:sp>
        <p:nvSpPr>
          <p:cNvPr id="18" name="TextBox 17"/>
          <p:cNvSpPr txBox="1"/>
          <p:nvPr/>
        </p:nvSpPr>
        <p:spPr>
          <a:xfrm>
            <a:off x="0" y="6570997"/>
            <a:ext cx="8054158" cy="276999"/>
          </a:xfrm>
          <a:prstGeom prst="rect">
            <a:avLst/>
          </a:prstGeom>
          <a:noFill/>
        </p:spPr>
        <p:txBody>
          <a:bodyPr wrap="none" rtlCol="0">
            <a:spAutoFit/>
          </a:bodyPr>
          <a:lstStyle/>
          <a:p>
            <a:r>
              <a:rPr lang="en-US" sz="1200" dirty="0" smtClean="0">
                <a:solidFill>
                  <a:srgbClr val="000000"/>
                </a:solidFill>
              </a:rPr>
              <a:t>Photo credits: Journal </a:t>
            </a:r>
            <a:r>
              <a:rPr lang="en-US" sz="1200" dirty="0">
                <a:solidFill>
                  <a:srgbClr val="000000"/>
                </a:solidFill>
              </a:rPr>
              <a:t>of Crustacean Biology (16(3): 564-573. 1996) by J. Emmett </a:t>
            </a:r>
            <a:r>
              <a:rPr lang="en-US" sz="1200" dirty="0" smtClean="0">
                <a:solidFill>
                  <a:srgbClr val="000000"/>
                </a:solidFill>
              </a:rPr>
              <a:t>Duffy; </a:t>
            </a:r>
            <a:r>
              <a:rPr lang="en-US" sz="1200" i="1" dirty="0" smtClean="0">
                <a:solidFill>
                  <a:srgbClr val="000000"/>
                </a:solidFill>
              </a:rPr>
              <a:t>S. </a:t>
            </a:r>
            <a:r>
              <a:rPr lang="en-US" sz="1200" i="1" dirty="0" err="1" smtClean="0">
                <a:solidFill>
                  <a:srgbClr val="000000"/>
                </a:solidFill>
              </a:rPr>
              <a:t>bocas</a:t>
            </a:r>
            <a:r>
              <a:rPr lang="en-US" sz="1200" dirty="0">
                <a:solidFill>
                  <a:srgbClr val="000000"/>
                </a:solidFill>
              </a:rPr>
              <a:t>: Macdonald et al. 2009 </a:t>
            </a:r>
          </a:p>
        </p:txBody>
      </p:sp>
      <p:grpSp>
        <p:nvGrpSpPr>
          <p:cNvPr id="22" name="Group 21"/>
          <p:cNvGrpSpPr/>
          <p:nvPr/>
        </p:nvGrpSpPr>
        <p:grpSpPr>
          <a:xfrm>
            <a:off x="4080389" y="3438525"/>
            <a:ext cx="1259998" cy="1282700"/>
            <a:chOff x="4080389" y="3898900"/>
            <a:chExt cx="1259998" cy="1282700"/>
          </a:xfrm>
        </p:grpSpPr>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0389" y="3898900"/>
              <a:ext cx="1259998" cy="1282700"/>
            </a:xfrm>
            <a:prstGeom prst="rect">
              <a:avLst/>
            </a:prstGeom>
          </p:spPr>
        </p:pic>
        <p:sp>
          <p:nvSpPr>
            <p:cNvPr id="19" name="Rectangle 18"/>
            <p:cNvSpPr/>
            <p:nvPr/>
          </p:nvSpPr>
          <p:spPr>
            <a:xfrm>
              <a:off x="4080389" y="3924300"/>
              <a:ext cx="170936" cy="590550"/>
            </a:xfrm>
            <a:prstGeom prst="rect">
              <a:avLst/>
            </a:prstGeom>
            <a:solidFill>
              <a:srgbClr val="FCFCFC"/>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Rectangle 19"/>
            <p:cNvSpPr/>
            <p:nvPr/>
          </p:nvSpPr>
          <p:spPr>
            <a:xfrm>
              <a:off x="4931289" y="3898900"/>
              <a:ext cx="409098" cy="768350"/>
            </a:xfrm>
            <a:prstGeom prst="rect">
              <a:avLst/>
            </a:prstGeom>
            <a:solidFill>
              <a:srgbClr val="FCFCFC"/>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ectangle 20"/>
            <p:cNvSpPr/>
            <p:nvPr/>
          </p:nvSpPr>
          <p:spPr>
            <a:xfrm>
              <a:off x="4801114" y="4429125"/>
              <a:ext cx="409098" cy="260350"/>
            </a:xfrm>
            <a:prstGeom prst="rect">
              <a:avLst/>
            </a:prstGeom>
            <a:solidFill>
              <a:srgbClr val="FCFCFC"/>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7" name="Picture 16"/>
          <p:cNvPicPr>
            <a:picLocks noChangeAspect="1"/>
          </p:cNvPicPr>
          <p:nvPr/>
        </p:nvPicPr>
        <p:blipFill>
          <a:blip r:embed="rId6"/>
          <a:stretch>
            <a:fillRect/>
          </a:stretch>
        </p:blipFill>
        <p:spPr>
          <a:xfrm>
            <a:off x="359833" y="3438525"/>
            <a:ext cx="3467100" cy="1282700"/>
          </a:xfrm>
          <a:prstGeom prst="rect">
            <a:avLst/>
          </a:prstGeom>
        </p:spPr>
      </p:pic>
    </p:spTree>
    <p:extLst>
      <p:ext uri="{BB962C8B-B14F-4D97-AF65-F5344CB8AC3E}">
        <p14:creationId xmlns:p14="http://schemas.microsoft.com/office/powerpoint/2010/main" val="258822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7060020.JP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l="-6070"/>
          <a:stretch/>
        </p:blipFill>
        <p:spPr>
          <a:xfrm>
            <a:off x="-1126066" y="1477578"/>
            <a:ext cx="10651066" cy="5072645"/>
          </a:xfrm>
          <a:prstGeom prst="rect">
            <a:avLst/>
          </a:prstGeom>
          <a:effectLst>
            <a:softEdge rad="254000"/>
          </a:effectLst>
        </p:spPr>
      </p:pic>
      <p:sp>
        <p:nvSpPr>
          <p:cNvPr id="5" name="Title 4"/>
          <p:cNvSpPr>
            <a:spLocks noGrp="1"/>
          </p:cNvSpPr>
          <p:nvPr>
            <p:ph type="title"/>
          </p:nvPr>
        </p:nvSpPr>
        <p:spPr>
          <a:xfrm>
            <a:off x="3176" y="0"/>
            <a:ext cx="9140824" cy="694267"/>
          </a:xfrm>
          <a:noFill/>
        </p:spPr>
        <p:txBody>
          <a:bodyPr anchor="t"/>
          <a:lstStyle/>
          <a:p>
            <a:pPr algn="l"/>
            <a:r>
              <a:rPr lang="en-US" sz="3600" i="1" dirty="0" smtClean="0"/>
              <a:t>Synalpheus: </a:t>
            </a:r>
            <a:r>
              <a:rPr lang="en-US" sz="3200" dirty="0" smtClean="0"/>
              <a:t>Sponge-dwelling snapping shrimps</a:t>
            </a:r>
            <a:endParaRPr lang="en-US" sz="3200" dirty="0"/>
          </a:p>
        </p:txBody>
      </p:sp>
      <p:pic>
        <p:nvPicPr>
          <p:cNvPr id="9" name="Picture Placeholder 8"/>
          <p:cNvPicPr>
            <a:picLocks noGrp="1" noChangeAspect="1"/>
          </p:cNvPicPr>
          <p:nvPr>
            <p:ph type="pic" sz="quarter" idx="4294967295"/>
          </p:nvPr>
        </p:nvPicPr>
        <p:blipFill>
          <a:blip r:embed="rId5" cstate="screen">
            <a:extLst>
              <a:ext uri="{28A0092B-C50C-407E-A947-70E740481C1C}">
                <a14:useLocalDpi xmlns:a14="http://schemas.microsoft.com/office/drawing/2010/main"/>
              </a:ext>
            </a:extLst>
          </a:blip>
          <a:srcRect/>
          <a:stretch>
            <a:fillRect/>
          </a:stretch>
        </p:blipFill>
        <p:spPr>
          <a:xfrm>
            <a:off x="504419" y="812798"/>
            <a:ext cx="3286046" cy="2286000"/>
          </a:xfrm>
          <a:prstGeom prst="rect">
            <a:avLst/>
          </a:prstGeo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pic>
        <p:nvPicPr>
          <p:cNvPr id="15" name="Picture 14" descr="P6220035.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28371" y="812798"/>
            <a:ext cx="3263079" cy="2286000"/>
          </a:xfrm>
          <a:prstGeom prst="rect">
            <a:avLst/>
          </a:prstGeo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sp>
        <p:nvSpPr>
          <p:cNvPr id="16" name="TextBox 15"/>
          <p:cNvSpPr txBox="1"/>
          <p:nvPr/>
        </p:nvSpPr>
        <p:spPr>
          <a:xfrm>
            <a:off x="3176" y="6238181"/>
            <a:ext cx="7837465" cy="646331"/>
          </a:xfrm>
          <a:prstGeom prst="rect">
            <a:avLst/>
          </a:prstGeom>
          <a:noFill/>
        </p:spPr>
        <p:txBody>
          <a:bodyPr wrap="none" rtlCol="0">
            <a:spAutoFit/>
          </a:bodyPr>
          <a:lstStyle/>
          <a:p>
            <a:r>
              <a:rPr lang="en-US" dirty="0">
                <a:solidFill>
                  <a:schemeClr val="bg1"/>
                </a:solidFill>
              </a:rPr>
              <a:t>Left: </a:t>
            </a:r>
            <a:r>
              <a:rPr lang="en-US" i="1" dirty="0">
                <a:solidFill>
                  <a:schemeClr val="bg1"/>
                </a:solidFill>
              </a:rPr>
              <a:t>Synalpheus </a:t>
            </a:r>
            <a:r>
              <a:rPr lang="en-US" dirty="0">
                <a:solidFill>
                  <a:schemeClr val="bg1"/>
                </a:solidFill>
              </a:rPr>
              <a:t>guarding a canal </a:t>
            </a:r>
            <a:r>
              <a:rPr lang="en-US" dirty="0" smtClean="0">
                <a:solidFill>
                  <a:schemeClr val="bg1"/>
                </a:solidFill>
              </a:rPr>
              <a:t>opening; Right: </a:t>
            </a:r>
            <a:r>
              <a:rPr lang="en-US" dirty="0">
                <a:solidFill>
                  <a:schemeClr val="bg1"/>
                </a:solidFill>
              </a:rPr>
              <a:t>sponge </a:t>
            </a:r>
            <a:r>
              <a:rPr lang="en-US" dirty="0" smtClean="0">
                <a:solidFill>
                  <a:schemeClr val="bg1"/>
                </a:solidFill>
              </a:rPr>
              <a:t>canals</a:t>
            </a:r>
            <a:r>
              <a:rPr lang="en-US" dirty="0">
                <a:solidFill>
                  <a:schemeClr val="bg1"/>
                </a:solidFill>
              </a:rPr>
              <a:t/>
            </a:r>
            <a:br>
              <a:rPr lang="en-US" dirty="0">
                <a:solidFill>
                  <a:schemeClr val="bg1"/>
                </a:solidFill>
              </a:rPr>
            </a:br>
            <a:r>
              <a:rPr lang="en-US" dirty="0" smtClean="0">
                <a:solidFill>
                  <a:schemeClr val="bg1"/>
                </a:solidFill>
              </a:rPr>
              <a:t>Bottom: The sponge </a:t>
            </a:r>
            <a:r>
              <a:rPr lang="en-US" i="1" dirty="0" smtClean="0">
                <a:solidFill>
                  <a:schemeClr val="bg1"/>
                </a:solidFill>
              </a:rPr>
              <a:t>Lissodendoryx colombiensis</a:t>
            </a:r>
            <a:r>
              <a:rPr lang="en-US" dirty="0" smtClean="0">
                <a:solidFill>
                  <a:schemeClr val="bg1"/>
                </a:solidFill>
              </a:rPr>
              <a:t> on coral rubble in Panama</a:t>
            </a:r>
            <a:endParaRPr lang="en-US" i="1" dirty="0">
              <a:solidFill>
                <a:schemeClr val="bg1"/>
              </a:solidFill>
            </a:endParaRPr>
          </a:p>
        </p:txBody>
      </p:sp>
      <p:sp>
        <p:nvSpPr>
          <p:cNvPr id="17" name="TextBox 16"/>
          <p:cNvSpPr txBox="1"/>
          <p:nvPr/>
        </p:nvSpPr>
        <p:spPr>
          <a:xfrm>
            <a:off x="1746316" y="2849171"/>
            <a:ext cx="2044149" cy="261610"/>
          </a:xfrm>
          <a:prstGeom prst="rect">
            <a:avLst/>
          </a:prstGeom>
          <a:noFill/>
        </p:spPr>
        <p:txBody>
          <a:bodyPr wrap="none" rtlCol="0">
            <a:spAutoFit/>
          </a:bodyPr>
          <a:lstStyle/>
          <a:p>
            <a:r>
              <a:rPr lang="en-US" sz="1100" dirty="0"/>
              <a:t>Hultgren KM, Duffy JE (2010) </a:t>
            </a:r>
            <a:endParaRPr lang="en-US" sz="1100" dirty="0">
              <a:solidFill>
                <a:srgbClr val="000000"/>
              </a:solidFill>
            </a:endParaRPr>
          </a:p>
        </p:txBody>
      </p:sp>
      <p:sp>
        <p:nvSpPr>
          <p:cNvPr id="18" name="TextBox 17"/>
          <p:cNvSpPr txBox="1"/>
          <p:nvPr/>
        </p:nvSpPr>
        <p:spPr>
          <a:xfrm>
            <a:off x="7239099" y="6296228"/>
            <a:ext cx="1904901" cy="307777"/>
          </a:xfrm>
          <a:prstGeom prst="rect">
            <a:avLst/>
          </a:prstGeom>
          <a:noFill/>
        </p:spPr>
        <p:txBody>
          <a:bodyPr wrap="none" rtlCol="0">
            <a:spAutoFit/>
          </a:bodyPr>
          <a:lstStyle/>
          <a:p>
            <a:r>
              <a:rPr lang="en-US" sz="1400" b="1" dirty="0" smtClean="0">
                <a:solidFill>
                  <a:srgbClr val="000000"/>
                </a:solidFill>
              </a:rPr>
              <a:t>Photo credit: S. Chak</a:t>
            </a:r>
            <a:endParaRPr lang="en-US" sz="1400" b="1" dirty="0">
              <a:solidFill>
                <a:srgbClr val="000000"/>
              </a:solidFill>
            </a:endParaRPr>
          </a:p>
        </p:txBody>
      </p:sp>
      <p:sp>
        <p:nvSpPr>
          <p:cNvPr id="2" name="Rectangle 1"/>
          <p:cNvSpPr/>
          <p:nvPr/>
        </p:nvSpPr>
        <p:spPr>
          <a:xfrm>
            <a:off x="7905345" y="2837188"/>
            <a:ext cx="686105" cy="261610"/>
          </a:xfrm>
          <a:prstGeom prst="rect">
            <a:avLst/>
          </a:prstGeom>
        </p:spPr>
        <p:txBody>
          <a:bodyPr wrap="none">
            <a:spAutoFit/>
          </a:bodyPr>
          <a:lstStyle/>
          <a:p>
            <a:r>
              <a:rPr lang="en-US" sz="1100" b="1" dirty="0">
                <a:solidFill>
                  <a:srgbClr val="000000"/>
                </a:solidFill>
              </a:rPr>
              <a:t>S. Chak</a:t>
            </a:r>
            <a:endParaRPr lang="en-US" sz="1100" dirty="0"/>
          </a:p>
        </p:txBody>
      </p:sp>
    </p:spTree>
    <p:extLst>
      <p:ext uri="{BB962C8B-B14F-4D97-AF65-F5344CB8AC3E}">
        <p14:creationId xmlns:p14="http://schemas.microsoft.com/office/powerpoint/2010/main" val="26580090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42"/>
          <p:cNvSpPr>
            <a:spLocks noGrp="1"/>
          </p:cNvSpPr>
          <p:nvPr>
            <p:ph type="title"/>
          </p:nvPr>
        </p:nvSpPr>
        <p:spPr>
          <a:xfrm>
            <a:off x="0" y="79468"/>
            <a:ext cx="9144000" cy="1417638"/>
          </a:xfrm>
        </p:spPr>
        <p:txBody>
          <a:bodyPr/>
          <a:lstStyle/>
          <a:p>
            <a:r>
              <a:rPr lang="en-US" i="1" dirty="0" smtClean="0"/>
              <a:t>Synalpheus</a:t>
            </a:r>
            <a:r>
              <a:rPr lang="en-US" dirty="0" smtClean="0"/>
              <a:t> social structures</a:t>
            </a:r>
            <a:endParaRPr lang="en-US" dirty="0"/>
          </a:p>
        </p:txBody>
      </p:sp>
      <p:grpSp>
        <p:nvGrpSpPr>
          <p:cNvPr id="149" name="Group 148"/>
          <p:cNvGrpSpPr/>
          <p:nvPr/>
        </p:nvGrpSpPr>
        <p:grpSpPr>
          <a:xfrm>
            <a:off x="216687" y="1790314"/>
            <a:ext cx="3810736" cy="4773001"/>
            <a:chOff x="3173787" y="1541264"/>
            <a:chExt cx="3810736" cy="4773001"/>
          </a:xfrm>
        </p:grpSpPr>
        <p:grpSp>
          <p:nvGrpSpPr>
            <p:cNvPr id="142" name="Group 141"/>
            <p:cNvGrpSpPr/>
            <p:nvPr/>
          </p:nvGrpSpPr>
          <p:grpSpPr>
            <a:xfrm>
              <a:off x="3173787" y="2016652"/>
              <a:ext cx="3810736" cy="4297613"/>
              <a:chOff x="6235341" y="748520"/>
              <a:chExt cx="2698578" cy="2875938"/>
            </a:xfrm>
          </p:grpSpPr>
          <p:grpSp>
            <p:nvGrpSpPr>
              <p:cNvPr id="114" name="Group 113"/>
              <p:cNvGrpSpPr/>
              <p:nvPr/>
            </p:nvGrpSpPr>
            <p:grpSpPr>
              <a:xfrm>
                <a:off x="6235341" y="748520"/>
                <a:ext cx="2698578" cy="693881"/>
                <a:chOff x="6235341" y="748520"/>
                <a:chExt cx="2698578" cy="693881"/>
              </a:xfrm>
            </p:grpSpPr>
            <p:pic>
              <p:nvPicPr>
                <p:cNvPr id="115" name="Picture 114"/>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351971" y="976208"/>
                  <a:ext cx="278886" cy="222722"/>
                </a:xfrm>
                <a:prstGeom prst="rect">
                  <a:avLst/>
                </a:prstGeom>
              </p:spPr>
            </p:pic>
            <p:pic>
              <p:nvPicPr>
                <p:cNvPr id="116" name="Picture 115"/>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599677" y="941319"/>
                  <a:ext cx="315062" cy="251612"/>
                </a:xfrm>
                <a:prstGeom prst="rect">
                  <a:avLst/>
                </a:prstGeom>
              </p:spPr>
            </p:pic>
            <p:sp>
              <p:nvSpPr>
                <p:cNvPr id="117" name="Oval 116"/>
                <p:cNvSpPr/>
                <p:nvPr/>
              </p:nvSpPr>
              <p:spPr>
                <a:xfrm>
                  <a:off x="6235341" y="748520"/>
                  <a:ext cx="2698578" cy="693881"/>
                </a:xfrm>
                <a:prstGeom prst="ellipse">
                  <a:avLst/>
                </a:prstGeom>
                <a:noFill/>
                <a:ln w="38100" cap="flat" cmpd="sng" algn="ctr">
                  <a:solidFill>
                    <a:srgbClr val="FF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grpSp>
            <p:nvGrpSpPr>
              <p:cNvPr id="118" name="Group 117"/>
              <p:cNvGrpSpPr/>
              <p:nvPr/>
            </p:nvGrpSpPr>
            <p:grpSpPr>
              <a:xfrm>
                <a:off x="6235341" y="1777909"/>
                <a:ext cx="2698578" cy="736109"/>
                <a:chOff x="6235341" y="1777909"/>
                <a:chExt cx="2698578" cy="736109"/>
              </a:xfrm>
            </p:grpSpPr>
            <p:pic>
              <p:nvPicPr>
                <p:cNvPr id="119" name="Picture 118"/>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6609818" y="1977366"/>
                  <a:ext cx="278886" cy="222722"/>
                </a:xfrm>
                <a:prstGeom prst="rect">
                  <a:avLst/>
                </a:prstGeom>
              </p:spPr>
            </p:pic>
            <p:pic>
              <p:nvPicPr>
                <p:cNvPr id="120" name="Picture 119"/>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6857524" y="1942477"/>
                  <a:ext cx="315062" cy="251612"/>
                </a:xfrm>
                <a:prstGeom prst="rect">
                  <a:avLst/>
                </a:prstGeom>
              </p:spPr>
            </p:pic>
            <p:pic>
              <p:nvPicPr>
                <p:cNvPr id="121" name="Picture 120"/>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305744" y="1983365"/>
                  <a:ext cx="278886" cy="222722"/>
                </a:xfrm>
                <a:prstGeom prst="rect">
                  <a:avLst/>
                </a:prstGeom>
              </p:spPr>
            </p:pic>
            <p:pic>
              <p:nvPicPr>
                <p:cNvPr id="122" name="Picture 121"/>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553450" y="1948476"/>
                  <a:ext cx="315062" cy="251612"/>
                </a:xfrm>
                <a:prstGeom prst="rect">
                  <a:avLst/>
                </a:prstGeom>
              </p:spPr>
            </p:pic>
            <p:pic>
              <p:nvPicPr>
                <p:cNvPr id="123" name="Picture 122"/>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8096359" y="2032399"/>
                  <a:ext cx="278886" cy="222722"/>
                </a:xfrm>
                <a:prstGeom prst="rect">
                  <a:avLst/>
                </a:prstGeom>
              </p:spPr>
            </p:pic>
            <p:pic>
              <p:nvPicPr>
                <p:cNvPr id="124" name="Picture 123"/>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8344065" y="1997510"/>
                  <a:ext cx="315062" cy="251612"/>
                </a:xfrm>
                <a:prstGeom prst="rect">
                  <a:avLst/>
                </a:prstGeom>
              </p:spPr>
            </p:pic>
            <p:sp>
              <p:nvSpPr>
                <p:cNvPr id="125" name="Oval 124"/>
                <p:cNvSpPr/>
                <p:nvPr/>
              </p:nvSpPr>
              <p:spPr>
                <a:xfrm>
                  <a:off x="6235341" y="1777909"/>
                  <a:ext cx="2698578" cy="736109"/>
                </a:xfrm>
                <a:prstGeom prst="ellipse">
                  <a:avLst/>
                </a:prstGeom>
                <a:noFill/>
                <a:ln w="38100" cap="flat" cmpd="sng" algn="ctr">
                  <a:solidFill>
                    <a:srgbClr val="FF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grpSp>
            <p:nvGrpSpPr>
              <p:cNvPr id="126" name="Group 125"/>
              <p:cNvGrpSpPr/>
              <p:nvPr/>
            </p:nvGrpSpPr>
            <p:grpSpPr>
              <a:xfrm>
                <a:off x="6235341" y="2888349"/>
                <a:ext cx="2698578" cy="736109"/>
                <a:chOff x="6235341" y="2888349"/>
                <a:chExt cx="2698578" cy="736109"/>
              </a:xfrm>
            </p:grpSpPr>
            <p:pic>
              <p:nvPicPr>
                <p:cNvPr id="127" name="Picture 126"/>
                <p:cNvPicPr>
                  <a:picLocks noChangeAspect="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6611348" y="3035117"/>
                  <a:ext cx="593949" cy="474334"/>
                </a:xfrm>
                <a:prstGeom prst="rect">
                  <a:avLst/>
                </a:prstGeom>
              </p:spPr>
            </p:pic>
            <p:sp>
              <p:nvSpPr>
                <p:cNvPr id="128" name="Oval 127"/>
                <p:cNvSpPr/>
                <p:nvPr/>
              </p:nvSpPr>
              <p:spPr>
                <a:xfrm>
                  <a:off x="6235341" y="2888349"/>
                  <a:ext cx="2698578" cy="736109"/>
                </a:xfrm>
                <a:prstGeom prst="ellipse">
                  <a:avLst/>
                </a:prstGeom>
                <a:noFill/>
                <a:ln w="38100" cap="flat" cmpd="sng" algn="ctr">
                  <a:solidFill>
                    <a:srgbClr val="FF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9" name="Oval 128"/>
                <p:cNvSpPr>
                  <a:spLocks noChangeAspect="1"/>
                </p:cNvSpPr>
                <p:nvPr/>
              </p:nvSpPr>
              <p:spPr>
                <a:xfrm>
                  <a:off x="7502651" y="2933662"/>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0" name="Oval 129"/>
                <p:cNvSpPr>
                  <a:spLocks noChangeAspect="1"/>
                </p:cNvSpPr>
                <p:nvPr/>
              </p:nvSpPr>
              <p:spPr>
                <a:xfrm>
                  <a:off x="7282525" y="2967531"/>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1" name="Oval 130"/>
                <p:cNvSpPr>
                  <a:spLocks noChangeAspect="1"/>
                </p:cNvSpPr>
                <p:nvPr/>
              </p:nvSpPr>
              <p:spPr>
                <a:xfrm>
                  <a:off x="7417992" y="3272328"/>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2" name="Oval 131"/>
                <p:cNvSpPr>
                  <a:spLocks noChangeAspect="1"/>
                </p:cNvSpPr>
                <p:nvPr/>
              </p:nvSpPr>
              <p:spPr>
                <a:xfrm>
                  <a:off x="7655057" y="3306197"/>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3" name="Oval 132"/>
                <p:cNvSpPr>
                  <a:spLocks noChangeAspect="1"/>
                </p:cNvSpPr>
                <p:nvPr/>
              </p:nvSpPr>
              <p:spPr>
                <a:xfrm>
                  <a:off x="7587328" y="3119937"/>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4" name="Oval 133"/>
                <p:cNvSpPr>
                  <a:spLocks noChangeAspect="1"/>
                </p:cNvSpPr>
                <p:nvPr/>
              </p:nvSpPr>
              <p:spPr>
                <a:xfrm>
                  <a:off x="7875192" y="3238471"/>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5" name="Oval 134"/>
                <p:cNvSpPr>
                  <a:spLocks noChangeAspect="1"/>
                </p:cNvSpPr>
                <p:nvPr/>
              </p:nvSpPr>
              <p:spPr>
                <a:xfrm>
                  <a:off x="7807463" y="3018345"/>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6" name="Oval 135"/>
                <p:cNvSpPr>
                  <a:spLocks noChangeAspect="1"/>
                </p:cNvSpPr>
                <p:nvPr/>
              </p:nvSpPr>
              <p:spPr>
                <a:xfrm>
                  <a:off x="8044528" y="3069147"/>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7" name="Oval 136"/>
                <p:cNvSpPr>
                  <a:spLocks noChangeAspect="1"/>
                </p:cNvSpPr>
                <p:nvPr/>
              </p:nvSpPr>
              <p:spPr>
                <a:xfrm>
                  <a:off x="8281593" y="3086083"/>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8" name="Oval 137"/>
                <p:cNvSpPr>
                  <a:spLocks noChangeAspect="1"/>
                </p:cNvSpPr>
                <p:nvPr/>
              </p:nvSpPr>
              <p:spPr>
                <a:xfrm>
                  <a:off x="8467859" y="3238483"/>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9" name="Oval 138"/>
                <p:cNvSpPr>
                  <a:spLocks noChangeAspect="1"/>
                </p:cNvSpPr>
                <p:nvPr/>
              </p:nvSpPr>
              <p:spPr>
                <a:xfrm>
                  <a:off x="8129202" y="3306218"/>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0" name="Oval 139"/>
                <p:cNvSpPr>
                  <a:spLocks noChangeAspect="1"/>
                </p:cNvSpPr>
                <p:nvPr/>
              </p:nvSpPr>
              <p:spPr>
                <a:xfrm>
                  <a:off x="7197860" y="3170727"/>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1" name="Oval 140"/>
                <p:cNvSpPr>
                  <a:spLocks noChangeAspect="1"/>
                </p:cNvSpPr>
                <p:nvPr/>
              </p:nvSpPr>
              <p:spPr>
                <a:xfrm>
                  <a:off x="7231729" y="3373926"/>
                  <a:ext cx="149664" cy="146304"/>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grpSp>
        <p:sp>
          <p:nvSpPr>
            <p:cNvPr id="145" name="TextBox 144"/>
            <p:cNvSpPr txBox="1"/>
            <p:nvPr/>
          </p:nvSpPr>
          <p:spPr>
            <a:xfrm>
              <a:off x="3181245" y="1541264"/>
              <a:ext cx="1997362" cy="461665"/>
            </a:xfrm>
            <a:prstGeom prst="rect">
              <a:avLst/>
            </a:prstGeom>
            <a:noFill/>
          </p:spPr>
          <p:txBody>
            <a:bodyPr wrap="none" rtlCol="0">
              <a:spAutoFit/>
            </a:bodyPr>
            <a:lstStyle/>
            <a:p>
              <a:r>
                <a:rPr lang="en-US" sz="2400" b="1" dirty="0" smtClean="0">
                  <a:solidFill>
                    <a:srgbClr val="000000"/>
                  </a:solidFill>
                </a:rPr>
                <a:t>Pair-forming</a:t>
              </a:r>
              <a:endParaRPr lang="en-US" sz="2400" b="1" dirty="0">
                <a:solidFill>
                  <a:srgbClr val="000000"/>
                </a:solidFill>
              </a:endParaRPr>
            </a:p>
          </p:txBody>
        </p:sp>
        <p:sp>
          <p:nvSpPr>
            <p:cNvPr id="146" name="TextBox 145"/>
            <p:cNvSpPr txBox="1"/>
            <p:nvPr/>
          </p:nvSpPr>
          <p:spPr>
            <a:xfrm>
              <a:off x="3191316" y="3088604"/>
              <a:ext cx="2156610" cy="523220"/>
            </a:xfrm>
            <a:prstGeom prst="rect">
              <a:avLst/>
            </a:prstGeom>
            <a:noFill/>
          </p:spPr>
          <p:txBody>
            <a:bodyPr wrap="none" rtlCol="0">
              <a:spAutoFit/>
            </a:bodyPr>
            <a:lstStyle/>
            <a:p>
              <a:r>
                <a:rPr lang="en-US" sz="2400" b="1" dirty="0" smtClean="0">
                  <a:solidFill>
                    <a:schemeClr val="bg1"/>
                  </a:solidFill>
                </a:rPr>
                <a:t>*</a:t>
              </a:r>
              <a:r>
                <a:rPr lang="en-US" sz="2800" b="1" dirty="0" smtClean="0">
                  <a:solidFill>
                    <a:schemeClr val="bg1"/>
                  </a:solidFill>
                </a:rPr>
                <a:t>Communal</a:t>
              </a:r>
              <a:endParaRPr lang="en-US" sz="2400" b="1" dirty="0">
                <a:solidFill>
                  <a:schemeClr val="bg1"/>
                </a:solidFill>
              </a:endParaRPr>
            </a:p>
          </p:txBody>
        </p:sp>
        <p:sp>
          <p:nvSpPr>
            <p:cNvPr id="147" name="TextBox 146"/>
            <p:cNvSpPr txBox="1"/>
            <p:nvPr/>
          </p:nvSpPr>
          <p:spPr>
            <a:xfrm>
              <a:off x="3216338" y="4752607"/>
              <a:ext cx="1364476" cy="461665"/>
            </a:xfrm>
            <a:prstGeom prst="rect">
              <a:avLst/>
            </a:prstGeom>
            <a:noFill/>
          </p:spPr>
          <p:txBody>
            <a:bodyPr wrap="none" rtlCol="0">
              <a:spAutoFit/>
            </a:bodyPr>
            <a:lstStyle/>
            <a:p>
              <a:r>
                <a:rPr lang="en-US" sz="2400" b="1" dirty="0" smtClean="0">
                  <a:solidFill>
                    <a:srgbClr val="000000"/>
                  </a:solidFill>
                </a:rPr>
                <a:t>Eusocial</a:t>
              </a:r>
              <a:endParaRPr lang="en-US" sz="2400" b="1" dirty="0">
                <a:solidFill>
                  <a:srgbClr val="000000"/>
                </a:solidFill>
              </a:endParaRPr>
            </a:p>
          </p:txBody>
        </p:sp>
      </p:grpSp>
      <p:sp>
        <p:nvSpPr>
          <p:cNvPr id="148" name="TextBox 147"/>
          <p:cNvSpPr txBox="1"/>
          <p:nvPr/>
        </p:nvSpPr>
        <p:spPr>
          <a:xfrm>
            <a:off x="4188995" y="3234265"/>
            <a:ext cx="4724399" cy="1631216"/>
          </a:xfrm>
          <a:prstGeom prst="rect">
            <a:avLst/>
          </a:prstGeom>
          <a:noFill/>
        </p:spPr>
        <p:txBody>
          <a:bodyPr wrap="square" rtlCol="0">
            <a:spAutoFit/>
          </a:bodyPr>
          <a:lstStyle/>
          <a:p>
            <a:r>
              <a:rPr lang="en-US" sz="2000" dirty="0">
                <a:solidFill>
                  <a:schemeClr val="bg1"/>
                </a:solidFill>
              </a:rPr>
              <a:t>In communal </a:t>
            </a:r>
            <a:r>
              <a:rPr lang="en-US" sz="2000" dirty="0" smtClean="0">
                <a:solidFill>
                  <a:schemeClr val="bg1"/>
                </a:solidFill>
              </a:rPr>
              <a:t>species, </a:t>
            </a:r>
            <a:r>
              <a:rPr lang="en-US" sz="2000" dirty="0">
                <a:solidFill>
                  <a:schemeClr val="bg1"/>
                </a:solidFill>
              </a:rPr>
              <a:t>shrimps frequently encounter other </a:t>
            </a:r>
            <a:r>
              <a:rPr lang="en-US" sz="2000" dirty="0" smtClean="0">
                <a:solidFill>
                  <a:schemeClr val="bg1"/>
                </a:solidFill>
              </a:rPr>
              <a:t>potential mates in </a:t>
            </a:r>
            <a:r>
              <a:rPr lang="en-US" sz="2000" dirty="0">
                <a:solidFill>
                  <a:schemeClr val="bg1"/>
                </a:solidFill>
              </a:rPr>
              <a:t>the same sponge, allowing for opportunity for competition </a:t>
            </a:r>
            <a:r>
              <a:rPr lang="en-US" sz="2000" dirty="0" smtClean="0">
                <a:solidFill>
                  <a:schemeClr val="bg1"/>
                </a:solidFill>
              </a:rPr>
              <a:t>among males and </a:t>
            </a:r>
            <a:r>
              <a:rPr lang="en-US" sz="2000" dirty="0">
                <a:solidFill>
                  <a:schemeClr val="bg1"/>
                </a:solidFill>
              </a:rPr>
              <a:t>female </a:t>
            </a:r>
            <a:r>
              <a:rPr lang="en-US" sz="2000" dirty="0" smtClean="0">
                <a:solidFill>
                  <a:schemeClr val="bg1"/>
                </a:solidFill>
              </a:rPr>
              <a:t>mate choice.</a:t>
            </a:r>
          </a:p>
        </p:txBody>
      </p:sp>
    </p:spTree>
    <p:extLst>
      <p:ext uri="{BB962C8B-B14F-4D97-AF65-F5344CB8AC3E}">
        <p14:creationId xmlns:p14="http://schemas.microsoft.com/office/powerpoint/2010/main" val="3939169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II. </a:t>
            </a:r>
            <a:r>
              <a:rPr lang="en-US" dirty="0"/>
              <a:t>Hypothesis </a:t>
            </a:r>
            <a:r>
              <a:rPr lang="en-US" dirty="0" smtClean="0"/>
              <a:t>&amp; predictions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506207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sz="4000" dirty="0" smtClean="0"/>
              <a:t>General hypothesis &amp; </a:t>
            </a:r>
            <a:br>
              <a:rPr lang="en-US" sz="4000" dirty="0" smtClean="0"/>
            </a:br>
            <a:r>
              <a:rPr lang="en-US" sz="4000" dirty="0" smtClean="0"/>
              <a:t>specific predictions</a:t>
            </a:r>
            <a:r>
              <a:rPr lang="en-US" sz="4400" dirty="0" smtClean="0"/>
              <a:t/>
            </a:r>
            <a:br>
              <a:rPr lang="en-US" sz="4400" dirty="0" smtClean="0"/>
            </a:br>
            <a:endParaRPr lang="en-US" sz="1600" dirty="0"/>
          </a:p>
        </p:txBody>
      </p:sp>
      <p:sp>
        <p:nvSpPr>
          <p:cNvPr id="3" name="Content Placeholder 2"/>
          <p:cNvSpPr>
            <a:spLocks noGrp="1"/>
          </p:cNvSpPr>
          <p:nvPr>
            <p:ph idx="1"/>
          </p:nvPr>
        </p:nvSpPr>
        <p:spPr>
          <a:xfrm>
            <a:off x="673100" y="1766046"/>
            <a:ext cx="8470900" cy="4182035"/>
          </a:xfrm>
        </p:spPr>
        <p:txBody>
          <a:bodyPr/>
          <a:lstStyle/>
          <a:p>
            <a:pPr marL="0" indent="0">
              <a:buNone/>
            </a:pPr>
            <a:r>
              <a:rPr lang="en-US" b="1" dirty="0" smtClean="0">
                <a:effectLst/>
              </a:rPr>
              <a:t>Hypothesis: Sexual selection is operating in snapping shrimp </a:t>
            </a:r>
            <a:r>
              <a:rPr lang="en-US" b="1" i="1" dirty="0" err="1" smtClean="0">
                <a:effectLst/>
              </a:rPr>
              <a:t>Synalpheus</a:t>
            </a:r>
            <a:r>
              <a:rPr lang="en-US" b="1" i="1" dirty="0" smtClean="0">
                <a:effectLst/>
              </a:rPr>
              <a:t> </a:t>
            </a:r>
            <a:r>
              <a:rPr lang="en-US" b="1" i="1" dirty="0" err="1" smtClean="0">
                <a:effectLst/>
              </a:rPr>
              <a:t>yano</a:t>
            </a:r>
            <a:r>
              <a:rPr lang="en-US" b="1" dirty="0" smtClean="0">
                <a:effectLst/>
              </a:rPr>
              <a:t>, a communal species.</a:t>
            </a:r>
          </a:p>
          <a:p>
            <a:pPr marL="0" indent="0">
              <a:buNone/>
            </a:pPr>
            <a:r>
              <a:rPr lang="en-US" dirty="0" smtClean="0">
                <a:effectLst/>
              </a:rPr>
              <a:t>Q1. </a:t>
            </a:r>
            <a:br>
              <a:rPr lang="en-US" dirty="0" smtClean="0">
                <a:effectLst/>
              </a:rPr>
            </a:br>
            <a:r>
              <a:rPr lang="en-US" dirty="0" err="1" smtClean="0">
                <a:effectLst/>
              </a:rPr>
              <a:t>i</a:t>
            </a:r>
            <a:r>
              <a:rPr lang="en-US" dirty="0">
                <a:effectLst/>
              </a:rPr>
              <a:t>) What specific prediction(s) can you make from the hypothesis? In other words, what pattern in the data will support your hypothesis? </a:t>
            </a:r>
            <a:endParaRPr lang="en-US" dirty="0" smtClean="0">
              <a:effectLst/>
            </a:endParaRPr>
          </a:p>
          <a:p>
            <a:pPr marL="0" indent="0">
              <a:buNone/>
            </a:pPr>
            <a:r>
              <a:rPr lang="en-US" dirty="0" smtClean="0">
                <a:effectLst/>
              </a:rPr>
              <a:t>ii</a:t>
            </a:r>
            <a:r>
              <a:rPr lang="en-US" dirty="0">
                <a:effectLst/>
              </a:rPr>
              <a:t>) How would you test your prediction(s)? </a:t>
            </a:r>
          </a:p>
          <a:p>
            <a:endParaRPr lang="en-US" dirty="0"/>
          </a:p>
        </p:txBody>
      </p:sp>
      <p:pic>
        <p:nvPicPr>
          <p:cNvPr id="4" name="Picture Placeholder 8"/>
          <p:cNvPicPr>
            <a:picLocks noChangeAspect="1"/>
          </p:cNvPicPr>
          <p:nvPr/>
        </p:nvPicPr>
        <p:blipFill>
          <a:blip r:embed="rId3" cstate="screen">
            <a:extLst>
              <a:ext uri="{28A0092B-C50C-407E-A947-70E740481C1C}">
                <a14:useLocalDpi xmlns:a14="http://schemas.microsoft.com/office/drawing/2010/main"/>
              </a:ext>
            </a:extLst>
          </a:blip>
          <a:srcRect t="3487" b="3487"/>
          <a:stretch>
            <a:fillRect/>
          </a:stretch>
        </p:blipFill>
        <p:spPr>
          <a:xfrm rot="21414752">
            <a:off x="6420452" y="4821311"/>
            <a:ext cx="2570011" cy="1788197"/>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rot="21340271">
            <a:off x="8098732" y="6189026"/>
            <a:ext cx="925404" cy="369332"/>
          </a:xfrm>
          <a:prstGeom prst="rect">
            <a:avLst/>
          </a:prstGeom>
          <a:noFill/>
        </p:spPr>
        <p:txBody>
          <a:bodyPr wrap="none" rtlCol="0">
            <a:spAutoFit/>
          </a:bodyPr>
          <a:lstStyle/>
          <a:p>
            <a:r>
              <a:rPr lang="en-US" i="1" dirty="0" smtClean="0">
                <a:solidFill>
                  <a:srgbClr val="FFFFFF"/>
                </a:solidFill>
              </a:rPr>
              <a:t>S. yano</a:t>
            </a:r>
            <a:endParaRPr lang="en-US" i="1" dirty="0">
              <a:solidFill>
                <a:srgbClr val="FFFFFF"/>
              </a:solidFill>
            </a:endParaRPr>
          </a:p>
        </p:txBody>
      </p:sp>
      <p:sp>
        <p:nvSpPr>
          <p:cNvPr id="6" name="TextBox 5"/>
          <p:cNvSpPr txBox="1"/>
          <p:nvPr/>
        </p:nvSpPr>
        <p:spPr>
          <a:xfrm>
            <a:off x="0" y="6538922"/>
            <a:ext cx="2971186" cy="276999"/>
          </a:xfrm>
          <a:prstGeom prst="rect">
            <a:avLst/>
          </a:prstGeom>
          <a:noFill/>
        </p:spPr>
        <p:txBody>
          <a:bodyPr wrap="none" rtlCol="0">
            <a:spAutoFit/>
          </a:bodyPr>
          <a:lstStyle/>
          <a:p>
            <a:r>
              <a:rPr lang="en-US" sz="1200" dirty="0" smtClean="0">
                <a:solidFill>
                  <a:srgbClr val="000000"/>
                </a:solidFill>
              </a:rPr>
              <a:t>Photo credit</a:t>
            </a:r>
            <a:r>
              <a:rPr lang="en-US" sz="1200" dirty="0">
                <a:solidFill>
                  <a:srgbClr val="000000"/>
                </a:solidFill>
              </a:rPr>
              <a:t>: </a:t>
            </a:r>
            <a:r>
              <a:rPr lang="en-US" sz="1200" dirty="0" smtClean="0">
                <a:solidFill>
                  <a:srgbClr val="000000"/>
                </a:solidFill>
              </a:rPr>
              <a:t>Rios </a:t>
            </a:r>
            <a:r>
              <a:rPr lang="en-US" sz="1200" dirty="0">
                <a:solidFill>
                  <a:srgbClr val="000000"/>
                </a:solidFill>
              </a:rPr>
              <a:t>&amp; Duffy 2007 </a:t>
            </a:r>
            <a:r>
              <a:rPr lang="en-US" sz="1200" dirty="0" err="1">
                <a:solidFill>
                  <a:srgbClr val="000000"/>
                </a:solidFill>
              </a:rPr>
              <a:t>Zootaxa</a:t>
            </a:r>
            <a:r>
              <a:rPr lang="en-US" sz="1200" dirty="0">
                <a:solidFill>
                  <a:srgbClr val="000000"/>
                </a:solidFill>
              </a:rPr>
              <a:t> </a:t>
            </a:r>
          </a:p>
        </p:txBody>
      </p:sp>
    </p:spTree>
    <p:extLst>
      <p:ext uri="{BB962C8B-B14F-4D97-AF65-F5344CB8AC3E}">
        <p14:creationId xmlns:p14="http://schemas.microsoft.com/office/powerpoint/2010/main" val="3358227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General hypothesis &amp; </a:t>
            </a:r>
            <a:br>
              <a:rPr lang="en-US" sz="4000" dirty="0"/>
            </a:br>
            <a:r>
              <a:rPr lang="en-US" sz="4000" dirty="0"/>
              <a:t>specific </a:t>
            </a:r>
            <a:r>
              <a:rPr lang="en-US" sz="4000" dirty="0" smtClean="0"/>
              <a:t>predictions</a:t>
            </a:r>
            <a:endParaRPr lang="en-US" sz="4000" dirty="0"/>
          </a:p>
        </p:txBody>
      </p:sp>
      <p:sp>
        <p:nvSpPr>
          <p:cNvPr id="3" name="Content Placeholder 2"/>
          <p:cNvSpPr>
            <a:spLocks noGrp="1"/>
          </p:cNvSpPr>
          <p:nvPr>
            <p:ph idx="1"/>
          </p:nvPr>
        </p:nvSpPr>
        <p:spPr>
          <a:xfrm>
            <a:off x="215248" y="2070846"/>
            <a:ext cx="8646529" cy="4182035"/>
          </a:xfrm>
        </p:spPr>
        <p:txBody>
          <a:bodyPr>
            <a:normAutofit/>
          </a:bodyPr>
          <a:lstStyle/>
          <a:p>
            <a:pPr marL="0" indent="0">
              <a:buNone/>
            </a:pPr>
            <a:r>
              <a:rPr lang="en-US" dirty="0">
                <a:effectLst/>
              </a:rPr>
              <a:t>Q2. Figure 2 shows </a:t>
            </a:r>
            <a:r>
              <a:rPr lang="en-US" dirty="0" smtClean="0">
                <a:effectLst/>
              </a:rPr>
              <a:t>the relationship </a:t>
            </a:r>
            <a:r>
              <a:rPr lang="en-US" dirty="0">
                <a:effectLst/>
              </a:rPr>
              <a:t>between carapace length and chela length in </a:t>
            </a:r>
            <a:r>
              <a:rPr lang="en-US" b="1" u="sng" dirty="0">
                <a:effectLst/>
              </a:rPr>
              <a:t>log-scales</a:t>
            </a:r>
            <a:r>
              <a:rPr lang="en-US" dirty="0">
                <a:effectLst/>
              </a:rPr>
              <a:t>. </a:t>
            </a:r>
            <a:endParaRPr lang="en-US" dirty="0" smtClean="0">
              <a:effectLst/>
            </a:endParaRPr>
          </a:p>
          <a:p>
            <a:pPr marL="514350" indent="-514350">
              <a:buAutoNum type="romanLcParenR"/>
            </a:pPr>
            <a:r>
              <a:rPr lang="en-US" dirty="0" smtClean="0">
                <a:effectLst/>
              </a:rPr>
              <a:t>How </a:t>
            </a:r>
            <a:r>
              <a:rPr lang="en-US" dirty="0">
                <a:effectLst/>
              </a:rPr>
              <a:t>do you describe this pattern? </a:t>
            </a:r>
            <a:r>
              <a:rPr lang="en-US" dirty="0" smtClean="0">
                <a:effectLst/>
              </a:rPr>
              <a:t/>
            </a:r>
            <a:br>
              <a:rPr lang="en-US" dirty="0" smtClean="0">
                <a:effectLst/>
              </a:rPr>
            </a:br>
            <a:endParaRPr lang="en-US" dirty="0">
              <a:effectLst/>
            </a:endParaRPr>
          </a:p>
          <a:p>
            <a:r>
              <a:rPr lang="en-US" dirty="0" smtClean="0"/>
              <a:t>Chela size increase with carapace size</a:t>
            </a:r>
          </a:p>
          <a:p>
            <a:r>
              <a:rPr lang="en-US" dirty="0" smtClean="0"/>
              <a:t>Mathematically according </a:t>
            </a:r>
            <a:r>
              <a:rPr lang="en-US" dirty="0"/>
              <a:t>to:       </a:t>
            </a:r>
            <a:r>
              <a:rPr lang="en-US" dirty="0" smtClean="0"/>
              <a:t/>
            </a:r>
            <a:br>
              <a:rPr lang="en-US" dirty="0" smtClean="0"/>
            </a:br>
            <a:r>
              <a:rPr lang="en-US" dirty="0" smtClean="0"/>
              <a:t>			</a:t>
            </a:r>
            <a:r>
              <a:rPr lang="en-US" i="1" dirty="0" smtClean="0"/>
              <a:t>y </a:t>
            </a:r>
            <a:r>
              <a:rPr lang="en-US" i="1" dirty="0"/>
              <a:t>= </a:t>
            </a:r>
            <a:r>
              <a:rPr lang="en-US" i="1" dirty="0" err="1"/>
              <a:t>kx</a:t>
            </a:r>
            <a:r>
              <a:rPr lang="en-US" i="1" baseline="30000" dirty="0" err="1"/>
              <a:t>a</a:t>
            </a:r>
            <a:r>
              <a:rPr lang="en-US" dirty="0"/>
              <a:t>	</a:t>
            </a:r>
            <a:r>
              <a:rPr lang="en-US" dirty="0" smtClean="0"/>
              <a:t> 		</a:t>
            </a:r>
            <a:r>
              <a:rPr lang="en-US" dirty="0"/>
              <a:t/>
            </a:r>
            <a:br>
              <a:rPr lang="en-US" dirty="0"/>
            </a:br>
            <a:r>
              <a:rPr lang="en-US" dirty="0"/>
              <a:t>    or</a:t>
            </a:r>
            <a:r>
              <a:rPr lang="en-US" dirty="0" smtClean="0"/>
              <a:t>                 </a:t>
            </a:r>
            <a:r>
              <a:rPr lang="en-US" dirty="0"/>
              <a:t>log </a:t>
            </a:r>
            <a:r>
              <a:rPr lang="en-US" i="1" dirty="0"/>
              <a:t>y</a:t>
            </a:r>
            <a:r>
              <a:rPr lang="en-US" dirty="0"/>
              <a:t> </a:t>
            </a:r>
            <a:r>
              <a:rPr lang="en-US" dirty="0" smtClean="0"/>
              <a:t>= </a:t>
            </a:r>
            <a:r>
              <a:rPr lang="en-US" i="1" dirty="0" smtClean="0"/>
              <a:t>a</a:t>
            </a:r>
            <a:r>
              <a:rPr lang="en-US" dirty="0" smtClean="0"/>
              <a:t> </a:t>
            </a:r>
            <a:r>
              <a:rPr lang="en-US" dirty="0"/>
              <a:t>log </a:t>
            </a:r>
            <a:r>
              <a:rPr lang="en-US" i="1" dirty="0"/>
              <a:t>x</a:t>
            </a:r>
            <a:r>
              <a:rPr lang="en-US" dirty="0"/>
              <a:t> + log </a:t>
            </a:r>
            <a:r>
              <a:rPr lang="en-US" i="1" dirty="0"/>
              <a:t>k</a:t>
            </a:r>
          </a:p>
          <a:p>
            <a:endParaRPr lang="en-US" dirty="0"/>
          </a:p>
          <a:p>
            <a:pPr marL="0" indent="0">
              <a:buNone/>
            </a:pP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8577" y="2599529"/>
            <a:ext cx="2743200" cy="2743200"/>
          </a:xfrm>
          <a:prstGeom prst="rect">
            <a:avLst/>
          </a:prstGeom>
        </p:spPr>
      </p:pic>
    </p:spTree>
    <p:extLst>
      <p:ext uri="{BB962C8B-B14F-4D97-AF65-F5344CB8AC3E}">
        <p14:creationId xmlns:p14="http://schemas.microsoft.com/office/powerpoint/2010/main" val="3265805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7574" y="231868"/>
            <a:ext cx="7612063" cy="1417638"/>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dirty="0" smtClean="0"/>
              <a:t>Why </a:t>
            </a:r>
            <a:r>
              <a:rPr lang="en-US" dirty="0" err="1" smtClean="0"/>
              <a:t>Allometry</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092" y="1630221"/>
            <a:ext cx="6515025" cy="4122789"/>
          </a:xfrm>
          <a:prstGeom prst="rect">
            <a:avLst/>
          </a:prstGeom>
        </p:spPr>
      </p:pic>
      <p:sp>
        <p:nvSpPr>
          <p:cNvPr id="5" name="TextBox 4"/>
          <p:cNvSpPr txBox="1"/>
          <p:nvPr/>
        </p:nvSpPr>
        <p:spPr>
          <a:xfrm>
            <a:off x="1685456" y="5476011"/>
            <a:ext cx="1261884" cy="246221"/>
          </a:xfrm>
          <a:prstGeom prst="rect">
            <a:avLst/>
          </a:prstGeom>
          <a:noFill/>
        </p:spPr>
        <p:txBody>
          <a:bodyPr wrap="none" rtlCol="0">
            <a:spAutoFit/>
          </a:bodyPr>
          <a:lstStyle/>
          <a:p>
            <a:r>
              <a:rPr lang="en-US" sz="1000" b="1" dirty="0">
                <a:solidFill>
                  <a:schemeClr val="bg1"/>
                </a:solidFill>
              </a:rPr>
              <a:t>Eva </a:t>
            </a:r>
            <a:r>
              <a:rPr lang="en-US" sz="1000" b="1" dirty="0" err="1">
                <a:solidFill>
                  <a:schemeClr val="bg1"/>
                </a:solidFill>
              </a:rPr>
              <a:t>Rinaldi</a:t>
            </a:r>
            <a:r>
              <a:rPr lang="en-US" sz="1000" b="1" dirty="0">
                <a:solidFill>
                  <a:schemeClr val="bg1"/>
                </a:solidFill>
              </a:rPr>
              <a:t>, </a:t>
            </a:r>
            <a:r>
              <a:rPr lang="en-US" sz="1000" b="1" dirty="0" err="1" smtClean="0">
                <a:solidFill>
                  <a:schemeClr val="bg1"/>
                </a:solidFill>
              </a:rPr>
              <a:t>flickr</a:t>
            </a:r>
            <a:endParaRPr lang="en-US" sz="1000" b="1" dirty="0">
              <a:solidFill>
                <a:schemeClr val="bg1"/>
              </a:solidFill>
            </a:endParaRPr>
          </a:p>
        </p:txBody>
      </p:sp>
    </p:spTree>
    <p:extLst>
      <p:ext uri="{BB962C8B-B14F-4D97-AF65-F5344CB8AC3E}">
        <p14:creationId xmlns:p14="http://schemas.microsoft.com/office/powerpoint/2010/main" val="2446418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Allometry</a:t>
            </a:r>
            <a:endParaRPr lang="en-US" dirty="0"/>
          </a:p>
        </p:txBody>
      </p:sp>
      <p:sp>
        <p:nvSpPr>
          <p:cNvPr id="3" name="Content Placeholder 2"/>
          <p:cNvSpPr>
            <a:spLocks noGrp="1"/>
          </p:cNvSpPr>
          <p:nvPr>
            <p:ph idx="1"/>
          </p:nvPr>
        </p:nvSpPr>
        <p:spPr>
          <a:xfrm>
            <a:off x="165100" y="1778000"/>
            <a:ext cx="5840317" cy="4840111"/>
          </a:xfrm>
        </p:spPr>
        <p:txBody>
          <a:bodyPr>
            <a:normAutofit/>
          </a:bodyPr>
          <a:lstStyle/>
          <a:p>
            <a:pPr marL="0" indent="0">
              <a:buNone/>
            </a:pPr>
            <a:r>
              <a:rPr lang="en-US" dirty="0" smtClean="0">
                <a:effectLst/>
              </a:rPr>
              <a:t>A </a:t>
            </a:r>
            <a:r>
              <a:rPr lang="en-US" dirty="0">
                <a:effectLst/>
              </a:rPr>
              <a:t>colony of shrimp includes individuals that are </a:t>
            </a:r>
            <a:r>
              <a:rPr lang="en-US" dirty="0" smtClean="0">
                <a:effectLst/>
              </a:rPr>
              <a:t>of </a:t>
            </a:r>
            <a:r>
              <a:rPr lang="en-US" dirty="0">
                <a:effectLst/>
              </a:rPr>
              <a:t>different </a:t>
            </a:r>
            <a:r>
              <a:rPr lang="en-US" dirty="0" smtClean="0">
                <a:effectLst/>
              </a:rPr>
              <a:t>ages. </a:t>
            </a:r>
          </a:p>
          <a:p>
            <a:pPr marL="0" indent="0">
              <a:buNone/>
            </a:pPr>
            <a:r>
              <a:rPr lang="en-US" dirty="0" smtClean="0">
                <a:effectLst/>
              </a:rPr>
              <a:t>As </a:t>
            </a:r>
            <a:r>
              <a:rPr lang="en-US" dirty="0">
                <a:effectLst/>
              </a:rPr>
              <a:t>a shrimp grows larger, chela size increases with carapace length; this is called </a:t>
            </a:r>
            <a:r>
              <a:rPr lang="en-US" i="1" dirty="0" err="1" smtClean="0">
                <a:effectLst/>
              </a:rPr>
              <a:t>allometric</a:t>
            </a:r>
            <a:r>
              <a:rPr lang="en-US" i="1" dirty="0" smtClean="0">
                <a:effectLst/>
              </a:rPr>
              <a:t> </a:t>
            </a:r>
            <a:r>
              <a:rPr lang="en-US" i="1" dirty="0">
                <a:effectLst/>
              </a:rPr>
              <a:t>scaling</a:t>
            </a:r>
            <a:r>
              <a:rPr lang="en-US" dirty="0">
                <a:effectLst/>
              </a:rPr>
              <a:t>. </a:t>
            </a:r>
            <a:endParaRPr lang="en-US" dirty="0" smtClean="0">
              <a:effectLst/>
            </a:endParaRPr>
          </a:p>
          <a:p>
            <a:pPr marL="0" indent="0">
              <a:buNone/>
            </a:pPr>
            <a:r>
              <a:rPr lang="en-US" dirty="0" smtClean="0">
                <a:effectLst/>
              </a:rPr>
              <a:t>This means that we cannot simply compare the distributions of male and female chela lengths, because these are dependent on carapace length.</a:t>
            </a:r>
            <a:endParaRPr lang="en-US" dirty="0">
              <a:effectLst/>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8577" y="2057400"/>
            <a:ext cx="2743200" cy="2743200"/>
          </a:xfrm>
          <a:prstGeom prst="rect">
            <a:avLst/>
          </a:prstGeom>
        </p:spPr>
      </p:pic>
      <p:sp>
        <p:nvSpPr>
          <p:cNvPr id="5" name="TextBox 4"/>
          <p:cNvSpPr txBox="1"/>
          <p:nvPr/>
        </p:nvSpPr>
        <p:spPr>
          <a:xfrm>
            <a:off x="0" y="6618111"/>
            <a:ext cx="1838965" cy="246221"/>
          </a:xfrm>
          <a:prstGeom prst="rect">
            <a:avLst/>
          </a:prstGeom>
          <a:noFill/>
        </p:spPr>
        <p:txBody>
          <a:bodyPr wrap="none" rtlCol="0">
            <a:spAutoFit/>
          </a:bodyPr>
          <a:lstStyle/>
          <a:p>
            <a:r>
              <a:rPr lang="en-US" sz="1000" b="1" dirty="0" smtClean="0"/>
              <a:t>Image: Asia Society @ Flickr</a:t>
            </a:r>
            <a:endParaRPr lang="en-US" sz="1000" b="1" dirty="0"/>
          </a:p>
        </p:txBody>
      </p:sp>
    </p:spTree>
    <p:extLst>
      <p:ext uri="{BB962C8B-B14F-4D97-AF65-F5344CB8AC3E}">
        <p14:creationId xmlns:p14="http://schemas.microsoft.com/office/powerpoint/2010/main" val="170653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 Background</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6753355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Allometry</a:t>
            </a:r>
            <a:endParaRPr lang="en-US" dirty="0"/>
          </a:p>
        </p:txBody>
      </p:sp>
      <p:sp>
        <p:nvSpPr>
          <p:cNvPr id="3" name="Content Placeholder 2"/>
          <p:cNvSpPr>
            <a:spLocks noGrp="1"/>
          </p:cNvSpPr>
          <p:nvPr>
            <p:ph idx="1"/>
          </p:nvPr>
        </p:nvSpPr>
        <p:spPr>
          <a:xfrm>
            <a:off x="165100" y="1778000"/>
            <a:ext cx="5764980" cy="4840111"/>
          </a:xfrm>
        </p:spPr>
        <p:txBody>
          <a:bodyPr>
            <a:normAutofit/>
          </a:bodyPr>
          <a:lstStyle/>
          <a:p>
            <a:pPr marL="0" indent="0">
              <a:buNone/>
            </a:pPr>
            <a:r>
              <a:rPr lang="en-US" dirty="0" smtClean="0">
                <a:effectLst/>
              </a:rPr>
              <a:t>Q2. ii</a:t>
            </a:r>
            <a:r>
              <a:rPr lang="en-US" dirty="0">
                <a:effectLst/>
              </a:rPr>
              <a:t>) Based on this pattern, modify how you will test your prediction(s). </a:t>
            </a:r>
          </a:p>
          <a:p>
            <a:r>
              <a:rPr lang="en-US" dirty="0" smtClean="0">
                <a:effectLst/>
              </a:rPr>
              <a:t>Compare “relative” </a:t>
            </a:r>
            <a:r>
              <a:rPr lang="en-US" dirty="0">
                <a:effectLst/>
              </a:rPr>
              <a:t>chela </a:t>
            </a:r>
            <a:r>
              <a:rPr lang="en-US" dirty="0" smtClean="0">
                <a:effectLst/>
              </a:rPr>
              <a:t>sizes </a:t>
            </a:r>
            <a:br>
              <a:rPr lang="en-US" dirty="0" smtClean="0">
                <a:effectLst/>
              </a:rPr>
            </a:br>
            <a:r>
              <a:rPr lang="en-US" dirty="0" smtClean="0">
                <a:effectLst/>
              </a:rPr>
              <a:t>(</a:t>
            </a:r>
            <a:r>
              <a:rPr lang="en-US" dirty="0">
                <a:effectLst/>
              </a:rPr>
              <a:t>chela size </a:t>
            </a:r>
            <a:r>
              <a:rPr lang="en-US" dirty="0" smtClean="0">
                <a:effectLst/>
              </a:rPr>
              <a:t>/carapace </a:t>
            </a:r>
            <a:r>
              <a:rPr lang="en-US" dirty="0">
                <a:effectLst/>
              </a:rPr>
              <a:t>length) </a:t>
            </a:r>
            <a:r>
              <a:rPr lang="en-US" dirty="0" smtClean="0">
                <a:effectLst/>
              </a:rPr>
              <a:t/>
            </a:r>
            <a:br>
              <a:rPr lang="en-US" dirty="0" smtClean="0">
                <a:effectLst/>
              </a:rPr>
            </a:br>
            <a:r>
              <a:rPr lang="en-US" dirty="0" smtClean="0">
                <a:effectLst/>
              </a:rPr>
              <a:t>between </a:t>
            </a:r>
            <a:r>
              <a:rPr lang="en-US" dirty="0">
                <a:effectLst/>
              </a:rPr>
              <a:t>males and females. </a:t>
            </a:r>
          </a:p>
          <a:p>
            <a:pPr marL="0" indent="0">
              <a:buNone/>
            </a:pPr>
            <a:endParaRPr lang="en-US" dirty="0">
              <a:effectLst/>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8577" y="2599529"/>
            <a:ext cx="2743200" cy="2743200"/>
          </a:xfrm>
          <a:prstGeom prst="rect">
            <a:avLst/>
          </a:prstGeom>
        </p:spPr>
      </p:pic>
    </p:spTree>
    <p:extLst>
      <p:ext uri="{BB962C8B-B14F-4D97-AF65-F5344CB8AC3E}">
        <p14:creationId xmlns:p14="http://schemas.microsoft.com/office/powerpoint/2010/main" val="2653661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US" dirty="0"/>
              <a:t>Morphometric </a:t>
            </a:r>
            <a:r>
              <a:rPr lang="en-US" dirty="0" smtClean="0"/>
              <a:t>measurements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25721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 y="79468"/>
            <a:ext cx="9245600" cy="1417638"/>
          </a:xfrm>
        </p:spPr>
        <p:txBody>
          <a:bodyPr anchor="t"/>
          <a:lstStyle/>
          <a:p>
            <a:r>
              <a:rPr lang="en-US" dirty="0" smtClean="0"/>
              <a:t>Shrimp measurements</a:t>
            </a:r>
            <a:r>
              <a:rPr lang="en-US" sz="2400" dirty="0" smtClean="0"/>
              <a:t/>
            </a:r>
            <a:br>
              <a:rPr lang="en-US" sz="2400" dirty="0" smtClean="0"/>
            </a:br>
            <a:r>
              <a:rPr lang="en-US" sz="2400" dirty="0" smtClean="0"/>
              <a:t>1. carapace length, 2. chela length</a:t>
            </a:r>
            <a:endParaRPr lang="en-US" sz="2400" dirty="0"/>
          </a:p>
        </p:txBody>
      </p:sp>
      <p:sp>
        <p:nvSpPr>
          <p:cNvPr id="6" name="TextBox 5"/>
          <p:cNvSpPr txBox="1"/>
          <p:nvPr/>
        </p:nvSpPr>
        <p:spPr>
          <a:xfrm>
            <a:off x="6781079" y="6569547"/>
            <a:ext cx="2362921" cy="276999"/>
          </a:xfrm>
          <a:prstGeom prst="rect">
            <a:avLst/>
          </a:prstGeom>
          <a:noFill/>
        </p:spPr>
        <p:txBody>
          <a:bodyPr wrap="none" rtlCol="0">
            <a:spAutoFit/>
          </a:bodyPr>
          <a:lstStyle/>
          <a:p>
            <a:r>
              <a:rPr lang="en-US" sz="1200" dirty="0" smtClean="0"/>
              <a:t>Photo credits: </a:t>
            </a:r>
            <a:r>
              <a:rPr lang="nb-NO" sz="1200" dirty="0"/>
              <a:t> Anker et al., 2012</a:t>
            </a:r>
            <a:endParaRPr lang="en-US" sz="1200" dirty="0"/>
          </a:p>
        </p:txBody>
      </p:sp>
      <p:pic>
        <p:nvPicPr>
          <p:cNvPr id="5" name="Picture 4" descr="59203_ori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497106"/>
            <a:ext cx="9144000" cy="4000491"/>
          </a:xfrm>
          <a:prstGeom prst="rect">
            <a:avLst/>
          </a:prstGeom>
        </p:spPr>
      </p:pic>
      <p:cxnSp>
        <p:nvCxnSpPr>
          <p:cNvPr id="9" name="Straight Arrow Connector 8"/>
          <p:cNvCxnSpPr/>
          <p:nvPr/>
        </p:nvCxnSpPr>
        <p:spPr>
          <a:xfrm>
            <a:off x="2597727" y="5172364"/>
            <a:ext cx="2643909" cy="0"/>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241636" y="2992582"/>
            <a:ext cx="0" cy="2436091"/>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597727" y="2992582"/>
            <a:ext cx="0" cy="2436091"/>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048000" y="4849214"/>
            <a:ext cx="1819316" cy="369332"/>
          </a:xfrm>
          <a:prstGeom prst="rect">
            <a:avLst/>
          </a:prstGeom>
          <a:noFill/>
        </p:spPr>
        <p:txBody>
          <a:bodyPr wrap="none" rtlCol="0">
            <a:spAutoFit/>
          </a:bodyPr>
          <a:lstStyle/>
          <a:p>
            <a:r>
              <a:rPr lang="en-US" dirty="0" smtClean="0">
                <a:solidFill>
                  <a:schemeClr val="bg1"/>
                </a:solidFill>
              </a:rPr>
              <a:t>carapace length</a:t>
            </a:r>
            <a:endParaRPr lang="en-US" dirty="0">
              <a:solidFill>
                <a:schemeClr val="bg1"/>
              </a:solidFill>
            </a:endParaRPr>
          </a:p>
        </p:txBody>
      </p:sp>
      <p:sp>
        <p:nvSpPr>
          <p:cNvPr id="17" name="TextBox 16"/>
          <p:cNvSpPr txBox="1"/>
          <p:nvPr/>
        </p:nvSpPr>
        <p:spPr>
          <a:xfrm>
            <a:off x="8390702" y="5220598"/>
            <a:ext cx="753298" cy="276999"/>
          </a:xfrm>
          <a:prstGeom prst="rect">
            <a:avLst/>
          </a:prstGeom>
          <a:noFill/>
        </p:spPr>
        <p:txBody>
          <a:bodyPr wrap="none" rtlCol="0">
            <a:spAutoFit/>
          </a:bodyPr>
          <a:lstStyle/>
          <a:p>
            <a:r>
              <a:rPr lang="en-US" sz="1200" i="1" dirty="0" smtClean="0">
                <a:solidFill>
                  <a:schemeClr val="bg1"/>
                </a:solidFill>
              </a:rPr>
              <a:t>S. </a:t>
            </a:r>
            <a:r>
              <a:rPr lang="en-US" sz="1200" i="1" dirty="0" err="1" smtClean="0">
                <a:solidFill>
                  <a:schemeClr val="bg1"/>
                </a:solidFill>
              </a:rPr>
              <a:t>agelas</a:t>
            </a:r>
            <a:endParaRPr lang="en-US" sz="1200" i="1" dirty="0">
              <a:solidFill>
                <a:schemeClr val="bg1"/>
              </a:solidFill>
            </a:endParaRPr>
          </a:p>
        </p:txBody>
      </p:sp>
      <p:cxnSp>
        <p:nvCxnSpPr>
          <p:cNvPr id="18" name="Straight Connector 17"/>
          <p:cNvCxnSpPr/>
          <p:nvPr/>
        </p:nvCxnSpPr>
        <p:spPr>
          <a:xfrm flipH="1">
            <a:off x="669636" y="2239818"/>
            <a:ext cx="2392218" cy="300182"/>
          </a:xfrm>
          <a:prstGeom prst="line">
            <a:avLst/>
          </a:prstGeom>
          <a:ln>
            <a:solidFill>
              <a:srgbClr val="FFFFFF"/>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21158069">
            <a:off x="1175267" y="2055152"/>
            <a:ext cx="1422460" cy="369332"/>
          </a:xfrm>
          <a:prstGeom prst="rect">
            <a:avLst/>
          </a:prstGeom>
          <a:noFill/>
        </p:spPr>
        <p:txBody>
          <a:bodyPr wrap="none" rtlCol="0">
            <a:spAutoFit/>
          </a:bodyPr>
          <a:lstStyle/>
          <a:p>
            <a:r>
              <a:rPr lang="en-US" dirty="0" smtClean="0">
                <a:solidFill>
                  <a:schemeClr val="bg1"/>
                </a:solidFill>
              </a:rPr>
              <a:t>chela length</a:t>
            </a:r>
            <a:endParaRPr lang="en-US" dirty="0">
              <a:solidFill>
                <a:schemeClr val="bg1"/>
              </a:solidFill>
            </a:endParaRPr>
          </a:p>
        </p:txBody>
      </p:sp>
    </p:spTree>
    <p:extLst>
      <p:ext uri="{BB962C8B-B14F-4D97-AF65-F5344CB8AC3E}">
        <p14:creationId xmlns:p14="http://schemas.microsoft.com/office/powerpoint/2010/main" val="20469304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94431"/>
                </a:solidFill>
                <a:effectLst>
                  <a:outerShdw blurRad="50800" dist="25400" dir="2700000" algn="tl" rotWithShape="0">
                    <a:prstClr val="white">
                      <a:alpha val="40000"/>
                    </a:prstClr>
                  </a:outerShdw>
                </a:effectLst>
              </a:rPr>
              <a:t>Shrimp measurements</a:t>
            </a:r>
            <a:r>
              <a:rPr lang="en-US" sz="2400" dirty="0" smtClean="0">
                <a:solidFill>
                  <a:srgbClr val="194431"/>
                </a:solidFill>
                <a:effectLst>
                  <a:outerShdw blurRad="50800" dist="25400" dir="2700000" algn="tl" rotWithShape="0">
                    <a:prstClr val="white">
                      <a:alpha val="40000"/>
                    </a:prstClr>
                  </a:outerShdw>
                </a:effectLst>
              </a:rPr>
              <a:t/>
            </a:r>
            <a:br>
              <a:rPr lang="en-US" sz="2400" dirty="0" smtClean="0">
                <a:solidFill>
                  <a:srgbClr val="194431"/>
                </a:solidFill>
                <a:effectLst>
                  <a:outerShdw blurRad="50800" dist="25400" dir="2700000" algn="tl" rotWithShape="0">
                    <a:prstClr val="white">
                      <a:alpha val="40000"/>
                    </a:prstClr>
                  </a:outerShdw>
                </a:effectLst>
              </a:rPr>
            </a:br>
            <a:r>
              <a:rPr lang="en-US" sz="2400" dirty="0" smtClean="0">
                <a:solidFill>
                  <a:srgbClr val="194431"/>
                </a:solidFill>
                <a:effectLst>
                  <a:outerShdw blurRad="50800" dist="25400" dir="2700000" algn="tl" rotWithShape="0">
                    <a:prstClr val="white">
                      <a:alpha val="40000"/>
                    </a:prstClr>
                  </a:outerShdw>
                </a:effectLst>
              </a:rPr>
              <a:t>ImageJ: See separate handout for instruction</a:t>
            </a:r>
            <a:endParaRPr lang="en-US" sz="2400" dirty="0">
              <a:solidFill>
                <a:srgbClr val="194431"/>
              </a:solidFill>
              <a:effectLst>
                <a:outerShdw blurRad="50800" dist="25400" dir="2700000" algn="tl" rotWithShape="0">
                  <a:prstClr val="white">
                    <a:alpha val="40000"/>
                  </a:prstClr>
                </a:outerShdw>
              </a:effectLst>
            </a:endParaRPr>
          </a:p>
        </p:txBody>
      </p:sp>
      <p:pic>
        <p:nvPicPr>
          <p:cNvPr id="7" name="Picture 6" descr="ImageJScreensho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6381" y="1547765"/>
            <a:ext cx="6775419" cy="5310234"/>
          </a:xfrm>
          <a:prstGeom prst="rect">
            <a:avLst/>
          </a:prstGeom>
        </p:spPr>
      </p:pic>
      <p:sp>
        <p:nvSpPr>
          <p:cNvPr id="3" name="TextBox 2"/>
          <p:cNvSpPr txBox="1"/>
          <p:nvPr/>
        </p:nvSpPr>
        <p:spPr>
          <a:xfrm>
            <a:off x="0" y="6396335"/>
            <a:ext cx="1276381" cy="461665"/>
          </a:xfrm>
          <a:prstGeom prst="rect">
            <a:avLst/>
          </a:prstGeom>
          <a:noFill/>
        </p:spPr>
        <p:txBody>
          <a:bodyPr wrap="square" rtlCol="0">
            <a:spAutoFit/>
          </a:bodyPr>
          <a:lstStyle/>
          <a:p>
            <a:r>
              <a:rPr lang="en-US" sz="1200" dirty="0" smtClean="0">
                <a:solidFill>
                  <a:srgbClr val="000000"/>
                </a:solidFill>
              </a:rPr>
              <a:t>Photo credit: public domain</a:t>
            </a:r>
            <a:endParaRPr lang="en-US" sz="1200" dirty="0">
              <a:solidFill>
                <a:srgbClr val="000000"/>
              </a:solidFill>
            </a:endParaRPr>
          </a:p>
        </p:txBody>
      </p:sp>
    </p:spTree>
    <p:extLst>
      <p:ext uri="{BB962C8B-B14F-4D97-AF65-F5344CB8AC3E}">
        <p14:creationId xmlns:p14="http://schemas.microsoft.com/office/powerpoint/2010/main" val="17542683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94431"/>
                </a:solidFill>
                <a:effectLst>
                  <a:outerShdw blurRad="50800" dist="25400" dir="2700000" algn="tl" rotWithShape="0">
                    <a:prstClr val="white">
                      <a:alpha val="40000"/>
                    </a:prstClr>
                  </a:outerShdw>
                </a:effectLst>
              </a:rPr>
              <a:t>Shrimp measurements</a:t>
            </a:r>
            <a:r>
              <a:rPr lang="en-US" sz="2400" dirty="0">
                <a:solidFill>
                  <a:srgbClr val="194431"/>
                </a:solidFill>
                <a:effectLst>
                  <a:outerShdw blurRad="50800" dist="25400" dir="2700000" algn="tl" rotWithShape="0">
                    <a:prstClr val="white">
                      <a:alpha val="40000"/>
                    </a:prstClr>
                  </a:outerShdw>
                </a:effectLst>
              </a:rPr>
              <a:t/>
            </a:r>
            <a:br>
              <a:rPr lang="en-US" sz="2400" dirty="0">
                <a:solidFill>
                  <a:srgbClr val="194431"/>
                </a:solidFill>
                <a:effectLst>
                  <a:outerShdw blurRad="50800" dist="25400" dir="2700000" algn="tl" rotWithShape="0">
                    <a:prstClr val="white">
                      <a:alpha val="40000"/>
                    </a:prstClr>
                  </a:outerShdw>
                </a:effectLst>
              </a:rPr>
            </a:br>
            <a:r>
              <a:rPr lang="en-US" sz="2400" dirty="0">
                <a:solidFill>
                  <a:srgbClr val="194431"/>
                </a:solidFill>
                <a:effectLst>
                  <a:outerShdw blurRad="50800" dist="25400" dir="2700000" algn="tl" rotWithShape="0">
                    <a:prstClr val="white">
                      <a:alpha val="40000"/>
                    </a:prstClr>
                  </a:outerShdw>
                </a:effectLst>
              </a:rPr>
              <a:t>1. carapace </a:t>
            </a:r>
            <a:r>
              <a:rPr lang="en-US" sz="2400" dirty="0" smtClean="0">
                <a:solidFill>
                  <a:srgbClr val="194431"/>
                </a:solidFill>
                <a:effectLst>
                  <a:outerShdw blurRad="50800" dist="25400" dir="2700000" algn="tl" rotWithShape="0">
                    <a:prstClr val="white">
                      <a:alpha val="40000"/>
                    </a:prstClr>
                  </a:outerShdw>
                </a:effectLst>
              </a:rPr>
              <a:t>length demo</a:t>
            </a:r>
            <a:endParaRPr lang="en-US" dirty="0"/>
          </a:p>
        </p:txBody>
      </p:sp>
      <p:pic>
        <p:nvPicPr>
          <p:cNvPr id="4" name="Content Placeholder 3" descr="CU08-5601 carapace (X1).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765175" y="1850713"/>
            <a:ext cx="7612064" cy="4182035"/>
          </a:xfrm>
        </p:spPr>
      </p:pic>
      <p:cxnSp>
        <p:nvCxnSpPr>
          <p:cNvPr id="6" name="Straight Connector 5"/>
          <p:cNvCxnSpPr/>
          <p:nvPr/>
        </p:nvCxnSpPr>
        <p:spPr>
          <a:xfrm flipV="1">
            <a:off x="2047875" y="3352800"/>
            <a:ext cx="5250392" cy="174413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1749219" y="4343400"/>
            <a:ext cx="666956" cy="1219200"/>
          </a:xfrm>
          <a:custGeom>
            <a:avLst/>
            <a:gdLst>
              <a:gd name="connsiteX0" fmla="*/ 362156 w 666956"/>
              <a:gd name="connsiteY0" fmla="*/ 0 h 1219200"/>
              <a:gd name="connsiteX1" fmla="*/ 193881 w 666956"/>
              <a:gd name="connsiteY1" fmla="*/ 301625 h 1219200"/>
              <a:gd name="connsiteX2" fmla="*/ 19256 w 666956"/>
              <a:gd name="connsiteY2" fmla="*/ 511175 h 1219200"/>
              <a:gd name="connsiteX3" fmla="*/ 3381 w 666956"/>
              <a:gd name="connsiteY3" fmla="*/ 565150 h 1219200"/>
              <a:gd name="connsiteX4" fmla="*/ 9731 w 666956"/>
              <a:gd name="connsiteY4" fmla="*/ 593725 h 1219200"/>
              <a:gd name="connsiteX5" fmla="*/ 38306 w 666956"/>
              <a:gd name="connsiteY5" fmla="*/ 625475 h 1219200"/>
              <a:gd name="connsiteX6" fmla="*/ 89106 w 666956"/>
              <a:gd name="connsiteY6" fmla="*/ 625475 h 1219200"/>
              <a:gd name="connsiteX7" fmla="*/ 168481 w 666956"/>
              <a:gd name="connsiteY7" fmla="*/ 631825 h 1219200"/>
              <a:gd name="connsiteX8" fmla="*/ 231981 w 666956"/>
              <a:gd name="connsiteY8" fmla="*/ 631825 h 1219200"/>
              <a:gd name="connsiteX9" fmla="*/ 270081 w 666956"/>
              <a:gd name="connsiteY9" fmla="*/ 644525 h 1219200"/>
              <a:gd name="connsiteX10" fmla="*/ 279606 w 666956"/>
              <a:gd name="connsiteY10" fmla="*/ 679450 h 1219200"/>
              <a:gd name="connsiteX11" fmla="*/ 279606 w 666956"/>
              <a:gd name="connsiteY11" fmla="*/ 717550 h 1219200"/>
              <a:gd name="connsiteX12" fmla="*/ 247856 w 666956"/>
              <a:gd name="connsiteY12" fmla="*/ 736600 h 1219200"/>
              <a:gd name="connsiteX13" fmla="*/ 212931 w 666956"/>
              <a:gd name="connsiteY13" fmla="*/ 752475 h 1219200"/>
              <a:gd name="connsiteX14" fmla="*/ 168481 w 666956"/>
              <a:gd name="connsiteY14" fmla="*/ 771525 h 1219200"/>
              <a:gd name="connsiteX15" fmla="*/ 124031 w 666956"/>
              <a:gd name="connsiteY15" fmla="*/ 777875 h 1219200"/>
              <a:gd name="connsiteX16" fmla="*/ 197056 w 666956"/>
              <a:gd name="connsiteY16" fmla="*/ 777875 h 1219200"/>
              <a:gd name="connsiteX17" fmla="*/ 257381 w 666956"/>
              <a:gd name="connsiteY17" fmla="*/ 777875 h 1219200"/>
              <a:gd name="connsiteX18" fmla="*/ 305006 w 666956"/>
              <a:gd name="connsiteY18" fmla="*/ 790575 h 1219200"/>
              <a:gd name="connsiteX19" fmla="*/ 333581 w 666956"/>
              <a:gd name="connsiteY19" fmla="*/ 825500 h 1219200"/>
              <a:gd name="connsiteX20" fmla="*/ 339931 w 666956"/>
              <a:gd name="connsiteY20" fmla="*/ 876300 h 1219200"/>
              <a:gd name="connsiteX21" fmla="*/ 298656 w 666956"/>
              <a:gd name="connsiteY21" fmla="*/ 904875 h 1219200"/>
              <a:gd name="connsiteX22" fmla="*/ 238331 w 666956"/>
              <a:gd name="connsiteY22" fmla="*/ 914400 h 1219200"/>
              <a:gd name="connsiteX23" fmla="*/ 190706 w 666956"/>
              <a:gd name="connsiteY23" fmla="*/ 942975 h 1219200"/>
              <a:gd name="connsiteX24" fmla="*/ 171656 w 666956"/>
              <a:gd name="connsiteY24" fmla="*/ 981075 h 1219200"/>
              <a:gd name="connsiteX25" fmla="*/ 158956 w 666956"/>
              <a:gd name="connsiteY25" fmla="*/ 1025525 h 1219200"/>
              <a:gd name="connsiteX26" fmla="*/ 219281 w 666956"/>
              <a:gd name="connsiteY26" fmla="*/ 1073150 h 1219200"/>
              <a:gd name="connsiteX27" fmla="*/ 301831 w 666956"/>
              <a:gd name="connsiteY27" fmla="*/ 1101725 h 1219200"/>
              <a:gd name="connsiteX28" fmla="*/ 384381 w 666956"/>
              <a:gd name="connsiteY28" fmla="*/ 1130300 h 1219200"/>
              <a:gd name="connsiteX29" fmla="*/ 485981 w 666956"/>
              <a:gd name="connsiteY29" fmla="*/ 1146175 h 1219200"/>
              <a:gd name="connsiteX30" fmla="*/ 666956 w 666956"/>
              <a:gd name="connsiteY3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6956" h="1219200">
                <a:moveTo>
                  <a:pt x="362156" y="0"/>
                </a:moveTo>
                <a:cubicBezTo>
                  <a:pt x="306593" y="108214"/>
                  <a:pt x="251031" y="216429"/>
                  <a:pt x="193881" y="301625"/>
                </a:cubicBezTo>
                <a:cubicBezTo>
                  <a:pt x="136731" y="386821"/>
                  <a:pt x="51006" y="467254"/>
                  <a:pt x="19256" y="511175"/>
                </a:cubicBezTo>
                <a:cubicBezTo>
                  <a:pt x="-12494" y="555096"/>
                  <a:pt x="4968" y="551392"/>
                  <a:pt x="3381" y="565150"/>
                </a:cubicBezTo>
                <a:cubicBezTo>
                  <a:pt x="1794" y="578908"/>
                  <a:pt x="3910" y="583671"/>
                  <a:pt x="9731" y="593725"/>
                </a:cubicBezTo>
                <a:cubicBezTo>
                  <a:pt x="15552" y="603779"/>
                  <a:pt x="25077" y="620183"/>
                  <a:pt x="38306" y="625475"/>
                </a:cubicBezTo>
                <a:cubicBezTo>
                  <a:pt x="51535" y="630767"/>
                  <a:pt x="67410" y="624417"/>
                  <a:pt x="89106" y="625475"/>
                </a:cubicBezTo>
                <a:cubicBezTo>
                  <a:pt x="110802" y="626533"/>
                  <a:pt x="144669" y="630767"/>
                  <a:pt x="168481" y="631825"/>
                </a:cubicBezTo>
                <a:cubicBezTo>
                  <a:pt x="192293" y="632883"/>
                  <a:pt x="215048" y="629708"/>
                  <a:pt x="231981" y="631825"/>
                </a:cubicBezTo>
                <a:cubicBezTo>
                  <a:pt x="248914" y="633942"/>
                  <a:pt x="262144" y="636588"/>
                  <a:pt x="270081" y="644525"/>
                </a:cubicBezTo>
                <a:cubicBezTo>
                  <a:pt x="278018" y="652462"/>
                  <a:pt x="278019" y="667279"/>
                  <a:pt x="279606" y="679450"/>
                </a:cubicBezTo>
                <a:cubicBezTo>
                  <a:pt x="281193" y="691621"/>
                  <a:pt x="284898" y="708025"/>
                  <a:pt x="279606" y="717550"/>
                </a:cubicBezTo>
                <a:cubicBezTo>
                  <a:pt x="274314" y="727075"/>
                  <a:pt x="258968" y="730779"/>
                  <a:pt x="247856" y="736600"/>
                </a:cubicBezTo>
                <a:cubicBezTo>
                  <a:pt x="236744" y="742421"/>
                  <a:pt x="226160" y="746654"/>
                  <a:pt x="212931" y="752475"/>
                </a:cubicBezTo>
                <a:cubicBezTo>
                  <a:pt x="199702" y="758296"/>
                  <a:pt x="183298" y="767292"/>
                  <a:pt x="168481" y="771525"/>
                </a:cubicBezTo>
                <a:cubicBezTo>
                  <a:pt x="153664" y="775758"/>
                  <a:pt x="119269" y="776817"/>
                  <a:pt x="124031" y="777875"/>
                </a:cubicBezTo>
                <a:cubicBezTo>
                  <a:pt x="128793" y="778933"/>
                  <a:pt x="197056" y="777875"/>
                  <a:pt x="197056" y="777875"/>
                </a:cubicBezTo>
                <a:cubicBezTo>
                  <a:pt x="219281" y="777875"/>
                  <a:pt x="239389" y="775758"/>
                  <a:pt x="257381" y="777875"/>
                </a:cubicBezTo>
                <a:cubicBezTo>
                  <a:pt x="275373" y="779992"/>
                  <a:pt x="292306" y="782638"/>
                  <a:pt x="305006" y="790575"/>
                </a:cubicBezTo>
                <a:cubicBezTo>
                  <a:pt x="317706" y="798512"/>
                  <a:pt x="327760" y="811213"/>
                  <a:pt x="333581" y="825500"/>
                </a:cubicBezTo>
                <a:cubicBezTo>
                  <a:pt x="339402" y="839787"/>
                  <a:pt x="345752" y="863071"/>
                  <a:pt x="339931" y="876300"/>
                </a:cubicBezTo>
                <a:cubicBezTo>
                  <a:pt x="334110" y="889529"/>
                  <a:pt x="315589" y="898525"/>
                  <a:pt x="298656" y="904875"/>
                </a:cubicBezTo>
                <a:cubicBezTo>
                  <a:pt x="281723" y="911225"/>
                  <a:pt x="256323" y="908050"/>
                  <a:pt x="238331" y="914400"/>
                </a:cubicBezTo>
                <a:cubicBezTo>
                  <a:pt x="220339" y="920750"/>
                  <a:pt x="201818" y="931863"/>
                  <a:pt x="190706" y="942975"/>
                </a:cubicBezTo>
                <a:cubicBezTo>
                  <a:pt x="179594" y="954087"/>
                  <a:pt x="176948" y="967317"/>
                  <a:pt x="171656" y="981075"/>
                </a:cubicBezTo>
                <a:cubicBezTo>
                  <a:pt x="166364" y="994833"/>
                  <a:pt x="151019" y="1010179"/>
                  <a:pt x="158956" y="1025525"/>
                </a:cubicBezTo>
                <a:cubicBezTo>
                  <a:pt x="166893" y="1040871"/>
                  <a:pt x="195468" y="1060450"/>
                  <a:pt x="219281" y="1073150"/>
                </a:cubicBezTo>
                <a:cubicBezTo>
                  <a:pt x="243093" y="1085850"/>
                  <a:pt x="301831" y="1101725"/>
                  <a:pt x="301831" y="1101725"/>
                </a:cubicBezTo>
                <a:cubicBezTo>
                  <a:pt x="329348" y="1111250"/>
                  <a:pt x="353689" y="1122892"/>
                  <a:pt x="384381" y="1130300"/>
                </a:cubicBezTo>
                <a:cubicBezTo>
                  <a:pt x="415073" y="1137708"/>
                  <a:pt x="438885" y="1131358"/>
                  <a:pt x="485981" y="1146175"/>
                </a:cubicBezTo>
                <a:cubicBezTo>
                  <a:pt x="533077" y="1160992"/>
                  <a:pt x="666956" y="1219200"/>
                  <a:pt x="666956" y="1219200"/>
                </a:cubicBezTo>
              </a:path>
            </a:pathLst>
          </a:custGeom>
          <a:ln w="12700" cmpd="sng">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ounded Rectangular Callout 13"/>
          <p:cNvSpPr/>
          <p:nvPr/>
        </p:nvSpPr>
        <p:spPr>
          <a:xfrm>
            <a:off x="128587" y="1919774"/>
            <a:ext cx="1919288" cy="1283447"/>
          </a:xfrm>
          <a:prstGeom prst="wedgeRoundRectCallout">
            <a:avLst>
              <a:gd name="adj1" fmla="val 34189"/>
              <a:gd name="adj2" fmla="val 94016"/>
              <a:gd name="adj3" fmla="val 16667"/>
            </a:avLst>
          </a:prstGeom>
        </p:spPr>
        <p:style>
          <a:lnRef idx="1">
            <a:schemeClr val="dk1"/>
          </a:lnRef>
          <a:fillRef idx="3">
            <a:schemeClr val="dk1"/>
          </a:fillRef>
          <a:effectRef idx="2">
            <a:schemeClr val="dk1"/>
          </a:effectRef>
          <a:fontRef idx="minor">
            <a:schemeClr val="lt1"/>
          </a:fontRef>
        </p:style>
        <p:txBody>
          <a:bodyPr rtlCol="0" anchor="ctr"/>
          <a:lstStyle/>
          <a:p>
            <a:r>
              <a:rPr lang="en-US" b="1" dirty="0" smtClean="0">
                <a:solidFill>
                  <a:schemeClr val="bg1"/>
                </a:solidFill>
              </a:rPr>
              <a:t>Start at </a:t>
            </a:r>
            <a:r>
              <a:rPr lang="en-US" b="1" dirty="0">
                <a:solidFill>
                  <a:schemeClr val="bg1"/>
                </a:solidFill>
              </a:rPr>
              <a:t>the base of the two “dips” around the rostrum</a:t>
            </a:r>
          </a:p>
        </p:txBody>
      </p:sp>
      <p:sp>
        <p:nvSpPr>
          <p:cNvPr id="15" name="Rounded Rectangular Callout 14"/>
          <p:cNvSpPr/>
          <p:nvPr/>
        </p:nvSpPr>
        <p:spPr>
          <a:xfrm>
            <a:off x="5678711" y="5273654"/>
            <a:ext cx="3239111" cy="1400902"/>
          </a:xfrm>
          <a:prstGeom prst="wedgeRoundRectCallout">
            <a:avLst>
              <a:gd name="adj1" fmla="val 12754"/>
              <a:gd name="adj2" fmla="val -121573"/>
              <a:gd name="adj3" fmla="val 16667"/>
            </a:avLst>
          </a:prstGeom>
        </p:spPr>
        <p:style>
          <a:lnRef idx="1">
            <a:schemeClr val="dk1"/>
          </a:lnRef>
          <a:fillRef idx="3">
            <a:schemeClr val="dk1"/>
          </a:fillRef>
          <a:effectRef idx="2">
            <a:schemeClr val="dk1"/>
          </a:effectRef>
          <a:fontRef idx="minor">
            <a:schemeClr val="lt1"/>
          </a:fontRef>
        </p:style>
        <p:txBody>
          <a:bodyPr rtlCol="0" anchor="ctr"/>
          <a:lstStyle/>
          <a:p>
            <a:r>
              <a:rPr lang="en-US" b="1" dirty="0" smtClean="0">
                <a:solidFill>
                  <a:schemeClr val="bg1"/>
                </a:solidFill>
              </a:rPr>
              <a:t>End at the middle of the carapace. Note the distinctive contour with a notch at each side</a:t>
            </a:r>
            <a:endParaRPr lang="en-US" b="1" dirty="0">
              <a:solidFill>
                <a:schemeClr val="bg1"/>
              </a:solidFill>
            </a:endParaRPr>
          </a:p>
        </p:txBody>
      </p:sp>
      <p:grpSp>
        <p:nvGrpSpPr>
          <p:cNvPr id="19" name="Group 18"/>
          <p:cNvGrpSpPr/>
          <p:nvPr/>
        </p:nvGrpSpPr>
        <p:grpSpPr>
          <a:xfrm>
            <a:off x="6286500" y="2038350"/>
            <a:ext cx="1422834" cy="2578100"/>
            <a:chOff x="6286500" y="2038350"/>
            <a:chExt cx="1422834" cy="2578100"/>
          </a:xfrm>
        </p:grpSpPr>
        <p:sp>
          <p:nvSpPr>
            <p:cNvPr id="12" name="Freeform 11"/>
            <p:cNvSpPr/>
            <p:nvPr/>
          </p:nvSpPr>
          <p:spPr>
            <a:xfrm>
              <a:off x="6286500" y="2038350"/>
              <a:ext cx="1422834" cy="2155472"/>
            </a:xfrm>
            <a:custGeom>
              <a:avLst/>
              <a:gdLst>
                <a:gd name="connsiteX0" fmla="*/ 0 w 1422834"/>
                <a:gd name="connsiteY0" fmla="*/ 0 h 2155472"/>
                <a:gd name="connsiteX1" fmla="*/ 406400 w 1422834"/>
                <a:gd name="connsiteY1" fmla="*/ 76200 h 2155472"/>
                <a:gd name="connsiteX2" fmla="*/ 603250 w 1422834"/>
                <a:gd name="connsiteY2" fmla="*/ 139700 h 2155472"/>
                <a:gd name="connsiteX3" fmla="*/ 488950 w 1422834"/>
                <a:gd name="connsiteY3" fmla="*/ 222250 h 2155472"/>
                <a:gd name="connsiteX4" fmla="*/ 387350 w 1422834"/>
                <a:gd name="connsiteY4" fmla="*/ 393700 h 2155472"/>
                <a:gd name="connsiteX5" fmla="*/ 508000 w 1422834"/>
                <a:gd name="connsiteY5" fmla="*/ 393700 h 2155472"/>
                <a:gd name="connsiteX6" fmla="*/ 603250 w 1422834"/>
                <a:gd name="connsiteY6" fmla="*/ 349250 h 2155472"/>
                <a:gd name="connsiteX7" fmla="*/ 685800 w 1422834"/>
                <a:gd name="connsiteY7" fmla="*/ 431800 h 2155472"/>
                <a:gd name="connsiteX8" fmla="*/ 704850 w 1422834"/>
                <a:gd name="connsiteY8" fmla="*/ 501650 h 2155472"/>
                <a:gd name="connsiteX9" fmla="*/ 742950 w 1422834"/>
                <a:gd name="connsiteY9" fmla="*/ 622300 h 2155472"/>
                <a:gd name="connsiteX10" fmla="*/ 831850 w 1422834"/>
                <a:gd name="connsiteY10" fmla="*/ 774700 h 2155472"/>
                <a:gd name="connsiteX11" fmla="*/ 908050 w 1422834"/>
                <a:gd name="connsiteY11" fmla="*/ 958850 h 2155472"/>
                <a:gd name="connsiteX12" fmla="*/ 971550 w 1422834"/>
                <a:gd name="connsiteY12" fmla="*/ 1085850 h 2155472"/>
                <a:gd name="connsiteX13" fmla="*/ 1003300 w 1422834"/>
                <a:gd name="connsiteY13" fmla="*/ 1225550 h 2155472"/>
                <a:gd name="connsiteX14" fmla="*/ 1009650 w 1422834"/>
                <a:gd name="connsiteY14" fmla="*/ 1346200 h 2155472"/>
                <a:gd name="connsiteX15" fmla="*/ 1143000 w 1422834"/>
                <a:gd name="connsiteY15" fmla="*/ 1492250 h 2155472"/>
                <a:gd name="connsiteX16" fmla="*/ 1225550 w 1422834"/>
                <a:gd name="connsiteY16" fmla="*/ 1600200 h 2155472"/>
                <a:gd name="connsiteX17" fmla="*/ 1339850 w 1422834"/>
                <a:gd name="connsiteY17" fmla="*/ 1739900 h 2155472"/>
                <a:gd name="connsiteX18" fmla="*/ 1397000 w 1422834"/>
                <a:gd name="connsiteY18" fmla="*/ 1866900 h 2155472"/>
                <a:gd name="connsiteX19" fmla="*/ 1422400 w 1422834"/>
                <a:gd name="connsiteY19" fmla="*/ 2038350 h 2155472"/>
                <a:gd name="connsiteX20" fmla="*/ 1377950 w 1422834"/>
                <a:gd name="connsiteY20" fmla="*/ 2114550 h 2155472"/>
                <a:gd name="connsiteX21" fmla="*/ 1250950 w 1422834"/>
                <a:gd name="connsiteY21" fmla="*/ 2152650 h 2155472"/>
                <a:gd name="connsiteX22" fmla="*/ 1143000 w 1422834"/>
                <a:gd name="connsiteY22" fmla="*/ 2152650 h 215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2834" h="2155472">
                  <a:moveTo>
                    <a:pt x="0" y="0"/>
                  </a:moveTo>
                  <a:cubicBezTo>
                    <a:pt x="152929" y="26458"/>
                    <a:pt x="305858" y="52917"/>
                    <a:pt x="406400" y="76200"/>
                  </a:cubicBezTo>
                  <a:cubicBezTo>
                    <a:pt x="506942" y="99483"/>
                    <a:pt x="589492" y="115358"/>
                    <a:pt x="603250" y="139700"/>
                  </a:cubicBezTo>
                  <a:cubicBezTo>
                    <a:pt x="617008" y="164042"/>
                    <a:pt x="524933" y="179917"/>
                    <a:pt x="488950" y="222250"/>
                  </a:cubicBezTo>
                  <a:cubicBezTo>
                    <a:pt x="452967" y="264583"/>
                    <a:pt x="384175" y="365125"/>
                    <a:pt x="387350" y="393700"/>
                  </a:cubicBezTo>
                  <a:cubicBezTo>
                    <a:pt x="390525" y="422275"/>
                    <a:pt x="472017" y="401108"/>
                    <a:pt x="508000" y="393700"/>
                  </a:cubicBezTo>
                  <a:cubicBezTo>
                    <a:pt x="543983" y="386292"/>
                    <a:pt x="573617" y="342900"/>
                    <a:pt x="603250" y="349250"/>
                  </a:cubicBezTo>
                  <a:cubicBezTo>
                    <a:pt x="632883" y="355600"/>
                    <a:pt x="668867" y="406400"/>
                    <a:pt x="685800" y="431800"/>
                  </a:cubicBezTo>
                  <a:cubicBezTo>
                    <a:pt x="702733" y="457200"/>
                    <a:pt x="695325" y="469900"/>
                    <a:pt x="704850" y="501650"/>
                  </a:cubicBezTo>
                  <a:cubicBezTo>
                    <a:pt x="714375" y="533400"/>
                    <a:pt x="721783" y="576792"/>
                    <a:pt x="742950" y="622300"/>
                  </a:cubicBezTo>
                  <a:cubicBezTo>
                    <a:pt x="764117" y="667808"/>
                    <a:pt x="804333" y="718608"/>
                    <a:pt x="831850" y="774700"/>
                  </a:cubicBezTo>
                  <a:cubicBezTo>
                    <a:pt x="859367" y="830792"/>
                    <a:pt x="884767" y="906992"/>
                    <a:pt x="908050" y="958850"/>
                  </a:cubicBezTo>
                  <a:cubicBezTo>
                    <a:pt x="931333" y="1010708"/>
                    <a:pt x="955675" y="1041400"/>
                    <a:pt x="971550" y="1085850"/>
                  </a:cubicBezTo>
                  <a:cubicBezTo>
                    <a:pt x="987425" y="1130300"/>
                    <a:pt x="996950" y="1182158"/>
                    <a:pt x="1003300" y="1225550"/>
                  </a:cubicBezTo>
                  <a:cubicBezTo>
                    <a:pt x="1009650" y="1268942"/>
                    <a:pt x="986367" y="1301750"/>
                    <a:pt x="1009650" y="1346200"/>
                  </a:cubicBezTo>
                  <a:cubicBezTo>
                    <a:pt x="1032933" y="1390650"/>
                    <a:pt x="1107017" y="1449917"/>
                    <a:pt x="1143000" y="1492250"/>
                  </a:cubicBezTo>
                  <a:cubicBezTo>
                    <a:pt x="1178983" y="1534583"/>
                    <a:pt x="1192742" y="1558925"/>
                    <a:pt x="1225550" y="1600200"/>
                  </a:cubicBezTo>
                  <a:cubicBezTo>
                    <a:pt x="1258358" y="1641475"/>
                    <a:pt x="1311275" y="1695450"/>
                    <a:pt x="1339850" y="1739900"/>
                  </a:cubicBezTo>
                  <a:cubicBezTo>
                    <a:pt x="1368425" y="1784350"/>
                    <a:pt x="1383242" y="1817158"/>
                    <a:pt x="1397000" y="1866900"/>
                  </a:cubicBezTo>
                  <a:cubicBezTo>
                    <a:pt x="1410758" y="1916642"/>
                    <a:pt x="1425575" y="1997075"/>
                    <a:pt x="1422400" y="2038350"/>
                  </a:cubicBezTo>
                  <a:cubicBezTo>
                    <a:pt x="1419225" y="2079625"/>
                    <a:pt x="1406525" y="2095500"/>
                    <a:pt x="1377950" y="2114550"/>
                  </a:cubicBezTo>
                  <a:cubicBezTo>
                    <a:pt x="1349375" y="2133600"/>
                    <a:pt x="1290108" y="2146300"/>
                    <a:pt x="1250950" y="2152650"/>
                  </a:cubicBezTo>
                  <a:cubicBezTo>
                    <a:pt x="1211792" y="2159000"/>
                    <a:pt x="1143000" y="2152650"/>
                    <a:pt x="1143000" y="2152650"/>
                  </a:cubicBezTo>
                </a:path>
              </a:pathLst>
            </a:custGeom>
            <a:ln w="19050" cmpd="sng">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435850" y="4191000"/>
              <a:ext cx="168323" cy="425450"/>
            </a:xfrm>
            <a:custGeom>
              <a:avLst/>
              <a:gdLst>
                <a:gd name="connsiteX0" fmla="*/ 6350 w 168323"/>
                <a:gd name="connsiteY0" fmla="*/ 0 h 425450"/>
                <a:gd name="connsiteX1" fmla="*/ 152400 w 168323"/>
                <a:gd name="connsiteY1" fmla="*/ 82550 h 425450"/>
                <a:gd name="connsiteX2" fmla="*/ 158750 w 168323"/>
                <a:gd name="connsiteY2" fmla="*/ 177800 h 425450"/>
                <a:gd name="connsiteX3" fmla="*/ 101600 w 168323"/>
                <a:gd name="connsiteY3" fmla="*/ 254000 h 425450"/>
                <a:gd name="connsiteX4" fmla="*/ 38100 w 168323"/>
                <a:gd name="connsiteY4" fmla="*/ 330200 h 425450"/>
                <a:gd name="connsiteX5" fmla="*/ 0 w 168323"/>
                <a:gd name="connsiteY5" fmla="*/ 425450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323" h="425450">
                  <a:moveTo>
                    <a:pt x="6350" y="0"/>
                  </a:moveTo>
                  <a:cubicBezTo>
                    <a:pt x="66675" y="26458"/>
                    <a:pt x="127000" y="52917"/>
                    <a:pt x="152400" y="82550"/>
                  </a:cubicBezTo>
                  <a:cubicBezTo>
                    <a:pt x="177800" y="112183"/>
                    <a:pt x="167217" y="149225"/>
                    <a:pt x="158750" y="177800"/>
                  </a:cubicBezTo>
                  <a:cubicBezTo>
                    <a:pt x="150283" y="206375"/>
                    <a:pt x="121708" y="228600"/>
                    <a:pt x="101600" y="254000"/>
                  </a:cubicBezTo>
                  <a:cubicBezTo>
                    <a:pt x="81492" y="279400"/>
                    <a:pt x="55033" y="301625"/>
                    <a:pt x="38100" y="330200"/>
                  </a:cubicBezTo>
                  <a:cubicBezTo>
                    <a:pt x="21167" y="358775"/>
                    <a:pt x="0" y="425450"/>
                    <a:pt x="0" y="425450"/>
                  </a:cubicBezTo>
                </a:path>
              </a:pathLst>
            </a:cu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792887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08-5601 maj chela L (X1).jp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765174" y="2063044"/>
            <a:ext cx="7531100" cy="4274256"/>
          </a:xfrm>
          <a:prstGeom prst="rect">
            <a:avLst/>
          </a:prstGeom>
        </p:spPr>
      </p:pic>
      <p:sp>
        <p:nvSpPr>
          <p:cNvPr id="2" name="Title 1"/>
          <p:cNvSpPr>
            <a:spLocks noGrp="1"/>
          </p:cNvSpPr>
          <p:nvPr>
            <p:ph type="title"/>
          </p:nvPr>
        </p:nvSpPr>
        <p:spPr/>
        <p:txBody>
          <a:bodyPr/>
          <a:lstStyle/>
          <a:p>
            <a:r>
              <a:rPr lang="en-US" dirty="0">
                <a:solidFill>
                  <a:srgbClr val="194431"/>
                </a:solidFill>
                <a:effectLst>
                  <a:outerShdw blurRad="50800" dist="25400" dir="2700000" algn="tl" rotWithShape="0">
                    <a:prstClr val="white">
                      <a:alpha val="40000"/>
                    </a:prstClr>
                  </a:outerShdw>
                </a:effectLst>
              </a:rPr>
              <a:t>Shrimp measurements</a:t>
            </a:r>
            <a:r>
              <a:rPr lang="en-US" sz="2400" dirty="0">
                <a:solidFill>
                  <a:srgbClr val="194431"/>
                </a:solidFill>
                <a:effectLst>
                  <a:outerShdw blurRad="50800" dist="25400" dir="2700000" algn="tl" rotWithShape="0">
                    <a:prstClr val="white">
                      <a:alpha val="40000"/>
                    </a:prstClr>
                  </a:outerShdw>
                </a:effectLst>
              </a:rPr>
              <a:t/>
            </a:r>
            <a:br>
              <a:rPr lang="en-US" sz="2400" dirty="0">
                <a:solidFill>
                  <a:srgbClr val="194431"/>
                </a:solidFill>
                <a:effectLst>
                  <a:outerShdw blurRad="50800" dist="25400" dir="2700000" algn="tl" rotWithShape="0">
                    <a:prstClr val="white">
                      <a:alpha val="40000"/>
                    </a:prstClr>
                  </a:outerShdw>
                </a:effectLst>
              </a:rPr>
            </a:br>
            <a:r>
              <a:rPr lang="en-US" sz="2400" dirty="0" smtClean="0">
                <a:solidFill>
                  <a:srgbClr val="194431"/>
                </a:solidFill>
                <a:effectLst>
                  <a:outerShdw blurRad="50800" dist="25400" dir="2700000" algn="tl" rotWithShape="0">
                    <a:prstClr val="white">
                      <a:alpha val="40000"/>
                    </a:prstClr>
                  </a:outerShdw>
                </a:effectLst>
              </a:rPr>
              <a:t>2</a:t>
            </a:r>
            <a:r>
              <a:rPr lang="en-US" sz="2400" dirty="0">
                <a:solidFill>
                  <a:srgbClr val="194431"/>
                </a:solidFill>
                <a:effectLst>
                  <a:outerShdw blurRad="50800" dist="25400" dir="2700000" algn="tl" rotWithShape="0">
                    <a:prstClr val="white">
                      <a:alpha val="40000"/>
                    </a:prstClr>
                  </a:outerShdw>
                </a:effectLst>
              </a:rPr>
              <a:t>. </a:t>
            </a:r>
            <a:r>
              <a:rPr lang="en-US" sz="2400" dirty="0" smtClean="0">
                <a:solidFill>
                  <a:srgbClr val="194431"/>
                </a:solidFill>
                <a:effectLst>
                  <a:outerShdw blurRad="50800" dist="25400" dir="2700000" algn="tl" rotWithShape="0">
                    <a:prstClr val="white">
                      <a:alpha val="40000"/>
                    </a:prstClr>
                  </a:outerShdw>
                </a:effectLst>
              </a:rPr>
              <a:t>chela length demo</a:t>
            </a:r>
            <a:endParaRPr lang="en-US" dirty="0"/>
          </a:p>
        </p:txBody>
      </p:sp>
      <p:cxnSp>
        <p:nvCxnSpPr>
          <p:cNvPr id="6" name="Straight Connector 5"/>
          <p:cNvCxnSpPr/>
          <p:nvPr/>
        </p:nvCxnSpPr>
        <p:spPr>
          <a:xfrm flipV="1">
            <a:off x="1476375" y="2828572"/>
            <a:ext cx="5394325" cy="215053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ounded Rectangular Callout 13"/>
          <p:cNvSpPr/>
          <p:nvPr/>
        </p:nvSpPr>
        <p:spPr>
          <a:xfrm>
            <a:off x="0" y="5843701"/>
            <a:ext cx="1919288" cy="794871"/>
          </a:xfrm>
          <a:prstGeom prst="wedgeRoundRectCallout">
            <a:avLst>
              <a:gd name="adj1" fmla="val 26910"/>
              <a:gd name="adj2" fmla="val -139492"/>
              <a:gd name="adj3" fmla="val 16667"/>
            </a:avLst>
          </a:prstGeom>
        </p:spPr>
        <p:style>
          <a:lnRef idx="1">
            <a:schemeClr val="dk1"/>
          </a:lnRef>
          <a:fillRef idx="3">
            <a:schemeClr val="dk1"/>
          </a:fillRef>
          <a:effectRef idx="2">
            <a:schemeClr val="dk1"/>
          </a:effectRef>
          <a:fontRef idx="minor">
            <a:schemeClr val="lt1"/>
          </a:fontRef>
        </p:style>
        <p:txBody>
          <a:bodyPr rtlCol="0" anchor="ctr"/>
          <a:lstStyle/>
          <a:p>
            <a:r>
              <a:rPr lang="en-US" b="1" dirty="0" smtClean="0">
                <a:solidFill>
                  <a:schemeClr val="bg1"/>
                </a:solidFill>
              </a:rPr>
              <a:t>Start at tip of the fixed finger</a:t>
            </a:r>
            <a:endParaRPr lang="en-US" b="1" dirty="0">
              <a:solidFill>
                <a:schemeClr val="bg1"/>
              </a:solidFill>
            </a:endParaRPr>
          </a:p>
        </p:txBody>
      </p:sp>
      <p:sp>
        <p:nvSpPr>
          <p:cNvPr id="15" name="Rounded Rectangular Callout 14"/>
          <p:cNvSpPr/>
          <p:nvPr/>
        </p:nvSpPr>
        <p:spPr>
          <a:xfrm>
            <a:off x="6591300" y="1557078"/>
            <a:ext cx="2552700" cy="700451"/>
          </a:xfrm>
          <a:prstGeom prst="wedgeRoundRectCallout">
            <a:avLst>
              <a:gd name="adj1" fmla="val -33854"/>
              <a:gd name="adj2" fmla="val 121384"/>
              <a:gd name="adj3" fmla="val 16667"/>
            </a:avLst>
          </a:prstGeom>
        </p:spPr>
        <p:style>
          <a:lnRef idx="1">
            <a:schemeClr val="dk1"/>
          </a:lnRef>
          <a:fillRef idx="3">
            <a:schemeClr val="dk1"/>
          </a:fillRef>
          <a:effectRef idx="2">
            <a:schemeClr val="dk1"/>
          </a:effectRef>
          <a:fontRef idx="minor">
            <a:schemeClr val="lt1"/>
          </a:fontRef>
        </p:style>
        <p:txBody>
          <a:bodyPr rtlCol="0" anchor="ctr"/>
          <a:lstStyle/>
          <a:p>
            <a:r>
              <a:rPr lang="en-US" b="1" dirty="0" smtClean="0">
                <a:solidFill>
                  <a:schemeClr val="bg1"/>
                </a:solidFill>
              </a:rPr>
              <a:t>End with the longest diagonal distance</a:t>
            </a:r>
            <a:endParaRPr lang="en-US" b="1" dirty="0">
              <a:solidFill>
                <a:schemeClr val="bg1"/>
              </a:solidFill>
            </a:endParaRPr>
          </a:p>
        </p:txBody>
      </p:sp>
    </p:spTree>
    <p:extLst>
      <p:ext uri="{BB962C8B-B14F-4D97-AF65-F5344CB8AC3E}">
        <p14:creationId xmlns:p14="http://schemas.microsoft.com/office/powerpoint/2010/main" val="4609218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94431"/>
                </a:solidFill>
                <a:effectLst>
                  <a:outerShdw blurRad="50800" dist="25400" dir="2700000" algn="tl" rotWithShape="0">
                    <a:prstClr val="white">
                      <a:alpha val="40000"/>
                    </a:prstClr>
                  </a:outerShdw>
                </a:effectLst>
              </a:rPr>
              <a:t>Shrimp measurements</a:t>
            </a:r>
            <a:r>
              <a:rPr lang="en-US" sz="2400" dirty="0">
                <a:solidFill>
                  <a:srgbClr val="194431"/>
                </a:solidFill>
                <a:effectLst>
                  <a:outerShdw blurRad="50800" dist="25400" dir="2700000" algn="tl" rotWithShape="0">
                    <a:prstClr val="white">
                      <a:alpha val="40000"/>
                    </a:prstClr>
                  </a:outerShdw>
                </a:effectLst>
              </a:rPr>
              <a:t/>
            </a:r>
            <a:br>
              <a:rPr lang="en-US" sz="2400" dirty="0">
                <a:solidFill>
                  <a:srgbClr val="194431"/>
                </a:solidFill>
                <a:effectLst>
                  <a:outerShdw blurRad="50800" dist="25400" dir="2700000" algn="tl" rotWithShape="0">
                    <a:prstClr val="white">
                      <a:alpha val="40000"/>
                    </a:prstClr>
                  </a:outerShdw>
                </a:effectLst>
              </a:rPr>
            </a:br>
            <a:r>
              <a:rPr lang="en-US" sz="2400" dirty="0" smtClean="0">
                <a:solidFill>
                  <a:srgbClr val="194431"/>
                </a:solidFill>
                <a:effectLst>
                  <a:outerShdw blurRad="50800" dist="25400" dir="2700000" algn="tl" rotWithShape="0">
                    <a:prstClr val="white">
                      <a:alpha val="40000"/>
                    </a:prstClr>
                  </a:outerShdw>
                </a:effectLst>
              </a:rPr>
              <a:t>- Your </a:t>
            </a:r>
            <a:r>
              <a:rPr lang="en-US" sz="2400" dirty="0">
                <a:solidFill>
                  <a:srgbClr val="194431"/>
                </a:solidFill>
                <a:effectLst>
                  <a:outerShdw blurRad="50800" dist="25400" dir="2700000" algn="tl" rotWithShape="0">
                    <a:prstClr val="white">
                      <a:alpha val="40000"/>
                    </a:prstClr>
                  </a:outerShdw>
                </a:effectLst>
              </a:rPr>
              <a:t>turn</a:t>
            </a:r>
            <a:r>
              <a:rPr lang="en-US" sz="2400" dirty="0" smtClean="0">
                <a:solidFill>
                  <a:srgbClr val="194431"/>
                </a:solidFill>
                <a:effectLst>
                  <a:outerShdw blurRad="50800" dist="25400" dir="2700000" algn="tl" rotWithShape="0">
                    <a:prstClr val="white">
                      <a:alpha val="40000"/>
                    </a:prstClr>
                  </a:outerShdw>
                </a:effectLst>
              </a:rPr>
              <a:t>! -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64717097"/>
              </p:ext>
            </p:extLst>
          </p:nvPr>
        </p:nvGraphicFramePr>
        <p:xfrm>
          <a:off x="615950" y="4794693"/>
          <a:ext cx="7761288" cy="1084262"/>
        </p:xfrm>
        <a:graphic>
          <a:graphicData uri="http://schemas.openxmlformats.org/presentationml/2006/ole">
            <mc:AlternateContent xmlns:mc="http://schemas.openxmlformats.org/markup-compatibility/2006">
              <mc:Choice xmlns:v="urn:schemas-microsoft-com:vml" Requires="v">
                <p:oleObj spid="_x0000_s1110" name="Document" r:id="rId4" imgW="5638800" imgH="787400" progId="Word.Document.12">
                  <p:embed/>
                </p:oleObj>
              </mc:Choice>
              <mc:Fallback>
                <p:oleObj name="Document" r:id="rId4" imgW="5638800" imgH="787400" progId="Word.Document.12">
                  <p:embed/>
                  <p:pic>
                    <p:nvPicPr>
                      <p:cNvPr id="0" name=""/>
                      <p:cNvPicPr/>
                      <p:nvPr/>
                    </p:nvPicPr>
                    <p:blipFill>
                      <a:blip r:embed="rId5"/>
                      <a:stretch>
                        <a:fillRect/>
                      </a:stretch>
                    </p:blipFill>
                    <p:spPr>
                      <a:xfrm>
                        <a:off x="615950" y="4794693"/>
                        <a:ext cx="7761288" cy="1084262"/>
                      </a:xfrm>
                      <a:prstGeom prst="rect">
                        <a:avLst/>
                      </a:prstGeom>
                    </p:spPr>
                  </p:pic>
                </p:oleObj>
              </mc:Fallback>
            </mc:AlternateContent>
          </a:graphicData>
        </a:graphic>
      </p:graphicFrame>
      <p:sp>
        <p:nvSpPr>
          <p:cNvPr id="7" name="TextBox 6"/>
          <p:cNvSpPr txBox="1"/>
          <p:nvPr/>
        </p:nvSpPr>
        <p:spPr>
          <a:xfrm>
            <a:off x="595488" y="1887545"/>
            <a:ext cx="7781749" cy="2677656"/>
          </a:xfrm>
          <a:prstGeom prst="rect">
            <a:avLst/>
          </a:prstGeom>
          <a:noFill/>
        </p:spPr>
        <p:txBody>
          <a:bodyPr wrap="square" rtlCol="0">
            <a:spAutoFit/>
          </a:bodyPr>
          <a:lstStyle/>
          <a:p>
            <a:pPr marL="342900" indent="-342900">
              <a:buFont typeface="Arial"/>
              <a:buChar char="•"/>
            </a:pPr>
            <a:r>
              <a:rPr lang="en-US" sz="2400" dirty="0" smtClean="0">
                <a:solidFill>
                  <a:schemeClr val="bg1"/>
                </a:solidFill>
              </a:rPr>
              <a:t>As a class, you will measure carapace and chela lengths for 75 male and female </a:t>
            </a:r>
            <a:r>
              <a:rPr lang="en-US" sz="2400" i="1" dirty="0" smtClean="0">
                <a:solidFill>
                  <a:schemeClr val="bg1"/>
                </a:solidFill>
              </a:rPr>
              <a:t>S. yano</a:t>
            </a:r>
          </a:p>
          <a:p>
            <a:pPr marL="342900" indent="-342900">
              <a:buFont typeface="Arial"/>
              <a:buChar char="•"/>
            </a:pPr>
            <a:r>
              <a:rPr lang="en-US" sz="2400" dirty="0" smtClean="0">
                <a:solidFill>
                  <a:schemeClr val="accent2"/>
                </a:solidFill>
              </a:rPr>
              <a:t>*** Note that if the picture file says (X2), you will need to divide the measurement by 2. This because the pictures were magnified.</a:t>
            </a:r>
          </a:p>
          <a:p>
            <a:pPr marL="342900" indent="-342900">
              <a:buFont typeface="Arial"/>
              <a:buChar char="•"/>
            </a:pPr>
            <a:r>
              <a:rPr lang="en-US" sz="2400" dirty="0" smtClean="0">
                <a:solidFill>
                  <a:schemeClr val="bg1"/>
                </a:solidFill>
              </a:rPr>
              <a:t>Arrange </a:t>
            </a:r>
            <a:r>
              <a:rPr lang="en-US" sz="2400" dirty="0">
                <a:solidFill>
                  <a:schemeClr val="bg1"/>
                </a:solidFill>
              </a:rPr>
              <a:t>the data in </a:t>
            </a:r>
            <a:r>
              <a:rPr lang="en-US" sz="2400" dirty="0" smtClean="0">
                <a:solidFill>
                  <a:schemeClr val="bg1"/>
                </a:solidFill>
              </a:rPr>
              <a:t>four columns </a:t>
            </a:r>
            <a:r>
              <a:rPr lang="en-US" sz="2400" dirty="0">
                <a:solidFill>
                  <a:schemeClr val="bg1"/>
                </a:solidFill>
              </a:rPr>
              <a:t>as shown </a:t>
            </a:r>
            <a:r>
              <a:rPr lang="en-US" sz="2400" dirty="0" smtClean="0">
                <a:solidFill>
                  <a:schemeClr val="bg1"/>
                </a:solidFill>
              </a:rPr>
              <a:t>below</a:t>
            </a:r>
          </a:p>
          <a:p>
            <a:pPr marL="342900" indent="-342900">
              <a:buFont typeface="Arial"/>
              <a:buChar char="•"/>
            </a:pPr>
            <a:r>
              <a:rPr lang="en-US" sz="2400" dirty="0" smtClean="0">
                <a:solidFill>
                  <a:schemeClr val="bg1"/>
                </a:solidFill>
              </a:rPr>
              <a:t>Pool data from all groups for </a:t>
            </a:r>
            <a:r>
              <a:rPr lang="en-US" sz="2400" dirty="0">
                <a:solidFill>
                  <a:schemeClr val="bg1"/>
                </a:solidFill>
              </a:rPr>
              <a:t>further </a:t>
            </a:r>
            <a:r>
              <a:rPr lang="en-US" sz="2400" dirty="0" smtClean="0">
                <a:solidFill>
                  <a:schemeClr val="bg1"/>
                </a:solidFill>
              </a:rPr>
              <a:t>analysis</a:t>
            </a:r>
            <a:endParaRPr lang="en-US" sz="2400" dirty="0">
              <a:solidFill>
                <a:schemeClr val="bg1"/>
              </a:solidFill>
            </a:endParaRPr>
          </a:p>
        </p:txBody>
      </p:sp>
    </p:spTree>
    <p:extLst>
      <p:ext uri="{BB962C8B-B14F-4D97-AF65-F5344CB8AC3E}">
        <p14:creationId xmlns:p14="http://schemas.microsoft.com/office/powerpoint/2010/main" val="1326995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a:t>
            </a:r>
            <a:r>
              <a:rPr lang="en-US" dirty="0"/>
              <a:t>Statistics </a:t>
            </a:r>
            <a:r>
              <a:rPr lang="en-US" dirty="0" smtClean="0"/>
              <a:t>Review</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01423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Independent two-sample t-test</a:t>
            </a:r>
            <a:endParaRPr lang="en-US" sz="2800" dirty="0"/>
          </a:p>
        </p:txBody>
      </p:sp>
      <p:sp>
        <p:nvSpPr>
          <p:cNvPr id="3" name="Content Placeholder 2"/>
          <p:cNvSpPr>
            <a:spLocks noGrp="1"/>
          </p:cNvSpPr>
          <p:nvPr>
            <p:ph idx="1"/>
          </p:nvPr>
        </p:nvSpPr>
        <p:spPr/>
        <p:txBody>
          <a:bodyPr/>
          <a:lstStyle/>
          <a:p>
            <a:r>
              <a:rPr lang="en-US" dirty="0" smtClean="0">
                <a:solidFill>
                  <a:srgbClr val="F0E6C3"/>
                </a:solidFill>
              </a:rPr>
              <a:t>e.g., H</a:t>
            </a:r>
            <a:r>
              <a:rPr lang="en-US" baseline="-25000" dirty="0" smtClean="0">
                <a:solidFill>
                  <a:srgbClr val="F0E6C3"/>
                </a:solidFill>
              </a:rPr>
              <a:t>0</a:t>
            </a:r>
            <a:r>
              <a:rPr lang="en-US" dirty="0" smtClean="0">
                <a:solidFill>
                  <a:srgbClr val="F0E6C3"/>
                </a:solidFill>
              </a:rPr>
              <a:t> = Female body sizes </a:t>
            </a:r>
            <a:r>
              <a:rPr lang="en-US" dirty="0">
                <a:solidFill>
                  <a:srgbClr val="F0E6C3"/>
                </a:solidFill>
              </a:rPr>
              <a:t>are </a:t>
            </a:r>
            <a:r>
              <a:rPr lang="en-US" dirty="0" smtClean="0">
                <a:solidFill>
                  <a:srgbClr val="F0E6C3"/>
                </a:solidFill>
              </a:rPr>
              <a:t>the same </a:t>
            </a:r>
            <a:r>
              <a:rPr lang="en-US" dirty="0">
                <a:solidFill>
                  <a:srgbClr val="F0E6C3"/>
                </a:solidFill>
              </a:rPr>
              <a:t>as male</a:t>
            </a:r>
          </a:p>
          <a:p>
            <a:r>
              <a:rPr lang="en-US" dirty="0" smtClean="0"/>
              <a:t>Compare the means of a continuous variable between two treatments</a:t>
            </a:r>
          </a:p>
          <a:p>
            <a:r>
              <a:rPr lang="en-US" dirty="0" smtClean="0"/>
              <a:t>Test the null Hypothesis that </a:t>
            </a:r>
            <a:br>
              <a:rPr lang="en-US" dirty="0" smtClean="0"/>
            </a:br>
            <a:r>
              <a:rPr lang="en-US" dirty="0" smtClean="0"/>
              <a:t>mean</a:t>
            </a:r>
            <a:r>
              <a:rPr lang="en-US" baseline="-25000" dirty="0" smtClean="0"/>
              <a:t>1</a:t>
            </a:r>
            <a:r>
              <a:rPr lang="en-US" dirty="0" smtClean="0"/>
              <a:t> = mean</a:t>
            </a:r>
            <a:r>
              <a:rPr lang="en-US" baseline="-25000" dirty="0" smtClean="0"/>
              <a:t>2</a:t>
            </a:r>
          </a:p>
          <a:p>
            <a:r>
              <a:rPr lang="en-US" dirty="0" smtClean="0"/>
              <a:t>P &lt; 0.05 ?</a:t>
            </a:r>
          </a:p>
          <a:p>
            <a:endParaRPr lang="en-US" dirty="0"/>
          </a:p>
        </p:txBody>
      </p:sp>
      <p:grpSp>
        <p:nvGrpSpPr>
          <p:cNvPr id="18" name="Group 17"/>
          <p:cNvGrpSpPr/>
          <p:nvPr/>
        </p:nvGrpSpPr>
        <p:grpSpPr>
          <a:xfrm>
            <a:off x="4378156" y="3655828"/>
            <a:ext cx="4682508" cy="3248362"/>
            <a:chOff x="4378156" y="3655828"/>
            <a:chExt cx="4682508" cy="3248362"/>
          </a:xfrm>
        </p:grpSpPr>
        <p:grpSp>
          <p:nvGrpSpPr>
            <p:cNvPr id="8" name="Group 7"/>
            <p:cNvGrpSpPr/>
            <p:nvPr/>
          </p:nvGrpSpPr>
          <p:grpSpPr>
            <a:xfrm>
              <a:off x="4378156" y="3655828"/>
              <a:ext cx="4682508" cy="2772555"/>
              <a:chOff x="4578671" y="3898273"/>
              <a:chExt cx="4682508" cy="2772555"/>
            </a:xfrm>
          </p:grpSpPr>
          <p:sp>
            <p:nvSpPr>
              <p:cNvPr id="9" name="Freeform 8"/>
              <p:cNvSpPr/>
              <p:nvPr/>
            </p:nvSpPr>
            <p:spPr>
              <a:xfrm>
                <a:off x="4578671" y="4472013"/>
                <a:ext cx="2977736" cy="2198815"/>
              </a:xfrm>
              <a:custGeom>
                <a:avLst/>
                <a:gdLst>
                  <a:gd name="connsiteX0" fmla="*/ 0 w 2977736"/>
                  <a:gd name="connsiteY0" fmla="*/ 2155772 h 2198815"/>
                  <a:gd name="connsiteX1" fmla="*/ 683065 w 2977736"/>
                  <a:gd name="connsiteY1" fmla="*/ 1792929 h 2198815"/>
                  <a:gd name="connsiteX2" fmla="*/ 1526223 w 2977736"/>
                  <a:gd name="connsiteY2" fmla="*/ 58 h 2198815"/>
                  <a:gd name="connsiteX3" fmla="*/ 2358709 w 2977736"/>
                  <a:gd name="connsiteY3" fmla="*/ 1856960 h 2198815"/>
                  <a:gd name="connsiteX4" fmla="*/ 2977736 w 2977736"/>
                  <a:gd name="connsiteY4" fmla="*/ 2198459 h 2198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736" h="2198815">
                    <a:moveTo>
                      <a:pt x="0" y="2155772"/>
                    </a:moveTo>
                    <a:cubicBezTo>
                      <a:pt x="214347" y="2153993"/>
                      <a:pt x="428695" y="2152215"/>
                      <a:pt x="683065" y="1792929"/>
                    </a:cubicBezTo>
                    <a:cubicBezTo>
                      <a:pt x="937435" y="1433643"/>
                      <a:pt x="1246949" y="-10614"/>
                      <a:pt x="1526223" y="58"/>
                    </a:cubicBezTo>
                    <a:cubicBezTo>
                      <a:pt x="1805497" y="10730"/>
                      <a:pt x="2116790" y="1490560"/>
                      <a:pt x="2358709" y="1856960"/>
                    </a:cubicBezTo>
                    <a:cubicBezTo>
                      <a:pt x="2600628" y="2223360"/>
                      <a:pt x="2977736" y="2198459"/>
                      <a:pt x="2977736" y="2198459"/>
                    </a:cubicBezTo>
                  </a:path>
                </a:pathLst>
              </a:custGeom>
              <a:ln w="57150" cmpd="sng">
                <a:solidFill>
                  <a:srgbClr val="CCFF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6067539" y="4472013"/>
                <a:ext cx="2977736" cy="2198815"/>
              </a:xfrm>
              <a:custGeom>
                <a:avLst/>
                <a:gdLst>
                  <a:gd name="connsiteX0" fmla="*/ 0 w 2977736"/>
                  <a:gd name="connsiteY0" fmla="*/ 2155772 h 2198815"/>
                  <a:gd name="connsiteX1" fmla="*/ 683065 w 2977736"/>
                  <a:gd name="connsiteY1" fmla="*/ 1792929 h 2198815"/>
                  <a:gd name="connsiteX2" fmla="*/ 1526223 w 2977736"/>
                  <a:gd name="connsiteY2" fmla="*/ 58 h 2198815"/>
                  <a:gd name="connsiteX3" fmla="*/ 2358709 w 2977736"/>
                  <a:gd name="connsiteY3" fmla="*/ 1856960 h 2198815"/>
                  <a:gd name="connsiteX4" fmla="*/ 2977736 w 2977736"/>
                  <a:gd name="connsiteY4" fmla="*/ 2198459 h 2198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736" h="2198815">
                    <a:moveTo>
                      <a:pt x="0" y="2155772"/>
                    </a:moveTo>
                    <a:cubicBezTo>
                      <a:pt x="214347" y="2153993"/>
                      <a:pt x="428695" y="2152215"/>
                      <a:pt x="683065" y="1792929"/>
                    </a:cubicBezTo>
                    <a:cubicBezTo>
                      <a:pt x="937435" y="1433643"/>
                      <a:pt x="1246949" y="-10614"/>
                      <a:pt x="1526223" y="58"/>
                    </a:cubicBezTo>
                    <a:cubicBezTo>
                      <a:pt x="1805497" y="10730"/>
                      <a:pt x="2116790" y="1490560"/>
                      <a:pt x="2358709" y="1856960"/>
                    </a:cubicBezTo>
                    <a:cubicBezTo>
                      <a:pt x="2600628" y="2223360"/>
                      <a:pt x="2977736" y="2198459"/>
                      <a:pt x="2977736" y="2198459"/>
                    </a:cubicBezTo>
                  </a:path>
                </a:pathLst>
              </a:custGeom>
              <a:ln w="57150" cmpd="sng">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7588426" y="3898273"/>
                <a:ext cx="0" cy="2772555"/>
              </a:xfrm>
              <a:prstGeom prst="line">
                <a:avLst/>
              </a:prstGeom>
              <a:ln w="3810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104894" y="3898273"/>
                <a:ext cx="0" cy="2772555"/>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717844" y="4666151"/>
                <a:ext cx="997088" cy="461665"/>
              </a:xfrm>
              <a:prstGeom prst="rect">
                <a:avLst/>
              </a:prstGeom>
              <a:noFill/>
            </p:spPr>
            <p:txBody>
              <a:bodyPr wrap="none" rtlCol="0">
                <a:spAutoFit/>
              </a:bodyPr>
              <a:lstStyle/>
              <a:p>
                <a:r>
                  <a:rPr lang="en-US" sz="2400" dirty="0" smtClean="0">
                    <a:solidFill>
                      <a:srgbClr val="CCFFCC"/>
                    </a:solidFill>
                  </a:rPr>
                  <a:t>Males</a:t>
                </a:r>
                <a:endParaRPr lang="en-US" sz="2400" dirty="0">
                  <a:solidFill>
                    <a:srgbClr val="CCFFCC"/>
                  </a:solidFill>
                </a:endParaRPr>
              </a:p>
            </p:txBody>
          </p:sp>
          <p:sp>
            <p:nvSpPr>
              <p:cNvPr id="14" name="TextBox 13"/>
              <p:cNvSpPr txBox="1"/>
              <p:nvPr/>
            </p:nvSpPr>
            <p:spPr>
              <a:xfrm>
                <a:off x="7964881" y="4666151"/>
                <a:ext cx="1296298" cy="461665"/>
              </a:xfrm>
              <a:prstGeom prst="rect">
                <a:avLst/>
              </a:prstGeom>
              <a:noFill/>
            </p:spPr>
            <p:txBody>
              <a:bodyPr wrap="none" rtlCol="0">
                <a:spAutoFit/>
              </a:bodyPr>
              <a:lstStyle/>
              <a:p>
                <a:r>
                  <a:rPr lang="en-US" sz="2400" dirty="0" smtClean="0">
                    <a:solidFill>
                      <a:schemeClr val="bg1"/>
                    </a:solidFill>
                  </a:rPr>
                  <a:t>Females</a:t>
                </a:r>
                <a:endParaRPr lang="en-US" sz="2400" dirty="0">
                  <a:solidFill>
                    <a:schemeClr val="bg1"/>
                  </a:solidFill>
                </a:endParaRPr>
              </a:p>
            </p:txBody>
          </p:sp>
          <p:cxnSp>
            <p:nvCxnSpPr>
              <p:cNvPr id="15" name="Straight Arrow Connector 14"/>
              <p:cNvCxnSpPr/>
              <p:nvPr/>
            </p:nvCxnSpPr>
            <p:spPr>
              <a:xfrm>
                <a:off x="6104894" y="4172695"/>
                <a:ext cx="1483532" cy="0"/>
              </a:xfrm>
              <a:prstGeom prst="straightConnector1">
                <a:avLst/>
              </a:prstGeom>
              <a:ln w="38100" cmpd="sng">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5491514" y="6350192"/>
              <a:ext cx="825729" cy="553998"/>
            </a:xfrm>
            <a:prstGeom prst="rect">
              <a:avLst/>
            </a:prstGeom>
            <a:noFill/>
          </p:spPr>
          <p:txBody>
            <a:bodyPr wrap="none" rtlCol="0">
              <a:spAutoFit/>
            </a:bodyPr>
            <a:lstStyle/>
            <a:p>
              <a:r>
                <a:rPr lang="en-US" dirty="0" smtClean="0">
                  <a:solidFill>
                    <a:srgbClr val="CCFFCC"/>
                  </a:solidFill>
                </a:rPr>
                <a:t>mean</a:t>
              </a:r>
              <a:r>
                <a:rPr lang="en-US" baseline="-25000" dirty="0" smtClean="0">
                  <a:solidFill>
                    <a:srgbClr val="CCFFCC"/>
                  </a:solidFill>
                </a:rPr>
                <a:t>1</a:t>
              </a:r>
              <a:endParaRPr lang="en-US" baseline="-25000" dirty="0">
                <a:solidFill>
                  <a:srgbClr val="CCFFCC"/>
                </a:solidFill>
              </a:endParaRPr>
            </a:p>
            <a:p>
              <a:endParaRPr lang="en-US" baseline="-25000" dirty="0">
                <a:solidFill>
                  <a:srgbClr val="CCFFCC"/>
                </a:solidFill>
              </a:endParaRPr>
            </a:p>
          </p:txBody>
        </p:sp>
        <p:sp>
          <p:nvSpPr>
            <p:cNvPr id="17" name="Rectangle 16"/>
            <p:cNvSpPr/>
            <p:nvPr/>
          </p:nvSpPr>
          <p:spPr>
            <a:xfrm>
              <a:off x="6975046" y="6350192"/>
              <a:ext cx="825729" cy="369332"/>
            </a:xfrm>
            <a:prstGeom prst="rect">
              <a:avLst/>
            </a:prstGeom>
          </p:spPr>
          <p:txBody>
            <a:bodyPr wrap="none">
              <a:spAutoFit/>
            </a:bodyPr>
            <a:lstStyle/>
            <a:p>
              <a:r>
                <a:rPr lang="en-US" dirty="0">
                  <a:solidFill>
                    <a:schemeClr val="bg1"/>
                  </a:solidFill>
                </a:rPr>
                <a:t>mean</a:t>
              </a:r>
              <a:r>
                <a:rPr lang="en-US" baseline="-25000" dirty="0">
                  <a:solidFill>
                    <a:schemeClr val="bg1"/>
                  </a:solidFill>
                </a:rPr>
                <a:t>2</a:t>
              </a:r>
              <a:endParaRPr lang="en-US" dirty="0"/>
            </a:p>
          </p:txBody>
        </p:sp>
      </p:grpSp>
    </p:spTree>
    <p:extLst>
      <p:ext uri="{BB962C8B-B14F-4D97-AF65-F5344CB8AC3E}">
        <p14:creationId xmlns:p14="http://schemas.microsoft.com/office/powerpoint/2010/main" val="22503017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3759200"/>
            <a:ext cx="7612063" cy="1608138"/>
          </a:xfrm>
        </p:spPr>
        <p:txBody>
          <a:bodyPr anchor="t"/>
          <a:lstStyle/>
          <a:p>
            <a:r>
              <a:rPr lang="en-US" sz="3600" dirty="0" smtClean="0"/>
              <a:t>Investigation: </a:t>
            </a:r>
            <a:br>
              <a:rPr lang="en-US" sz="3600" dirty="0" smtClean="0"/>
            </a:br>
            <a:r>
              <a:rPr lang="en-US" sz="3600" dirty="0" smtClean="0"/>
              <a:t>Snapping </a:t>
            </a:r>
            <a:r>
              <a:rPr lang="en-US" sz="3600" dirty="0"/>
              <a:t>Shrimp Dimorphism </a:t>
            </a:r>
          </a:p>
        </p:txBody>
      </p:sp>
      <p:sp>
        <p:nvSpPr>
          <p:cNvPr id="8" name="Rectangle 7"/>
          <p:cNvSpPr/>
          <p:nvPr/>
        </p:nvSpPr>
        <p:spPr>
          <a:xfrm>
            <a:off x="-491067" y="-355600"/>
            <a:ext cx="10126134" cy="4250267"/>
          </a:xfrm>
          <a:prstGeom prst="rect">
            <a:avLst/>
          </a:prstGeom>
          <a:effectLst>
            <a:softEdge rad="25400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 name="Picture 23" descr="s_bocas_thum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1319879">
            <a:off x="3838696" y="947637"/>
            <a:ext cx="14446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s_carpenteri_thum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9092" y="849219"/>
            <a:ext cx="14811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8" descr="s_synagelas_thumb"/>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5955162">
            <a:off x="142265" y="872085"/>
            <a:ext cx="16541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S_agelas_thumb"/>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561523" y="744194"/>
            <a:ext cx="172193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7" descr="s_pandionis_thumb"/>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6789070">
            <a:off x="6947959" y="963880"/>
            <a:ext cx="16827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half" idx="2"/>
          </p:nvPr>
        </p:nvSpPr>
        <p:spPr/>
        <p:txBody>
          <a:bodyPr/>
          <a:lstStyle/>
          <a:p>
            <a:r>
              <a:rPr lang="en-US" dirty="0" smtClean="0"/>
              <a:t>Day 2</a:t>
            </a:r>
            <a:endParaRPr lang="en-US" dirty="0"/>
          </a:p>
        </p:txBody>
      </p:sp>
    </p:spTree>
    <p:extLst>
      <p:ext uri="{BB962C8B-B14F-4D97-AF65-F5344CB8AC3E}">
        <p14:creationId xmlns:p14="http://schemas.microsoft.com/office/powerpoint/2010/main" val="11788967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le_and_female_pheasant Wiki.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Box 7"/>
          <p:cNvSpPr txBox="1"/>
          <p:nvPr/>
        </p:nvSpPr>
        <p:spPr>
          <a:xfrm>
            <a:off x="4593593" y="6451480"/>
            <a:ext cx="2941831" cy="400110"/>
          </a:xfrm>
          <a:prstGeom prst="rect">
            <a:avLst/>
          </a:prstGeom>
          <a:noFill/>
        </p:spPr>
        <p:txBody>
          <a:bodyPr wrap="none" rtlCol="0" anchor="b">
            <a:spAutoFit/>
          </a:bodyPr>
          <a:lstStyle/>
          <a:p>
            <a:r>
              <a:rPr lang="en-US" sz="1000" dirty="0" smtClean="0">
                <a:solidFill>
                  <a:schemeClr val="bg1"/>
                </a:solidFill>
              </a:rPr>
              <a:t>Top : </a:t>
            </a:r>
            <a:r>
              <a:rPr lang="en-US" sz="1000" dirty="0" err="1" smtClean="0">
                <a:solidFill>
                  <a:schemeClr val="bg1"/>
                </a:solidFill>
              </a:rPr>
              <a:t>ChrisO</a:t>
            </a:r>
            <a:r>
              <a:rPr lang="en-US" sz="1000" dirty="0" smtClean="0">
                <a:solidFill>
                  <a:schemeClr val="bg1"/>
                </a:solidFill>
              </a:rPr>
              <a:t> at </a:t>
            </a:r>
            <a:r>
              <a:rPr lang="en-US" sz="1000" dirty="0">
                <a:solidFill>
                  <a:schemeClr val="bg1"/>
                </a:solidFill>
              </a:rPr>
              <a:t>English </a:t>
            </a:r>
            <a:r>
              <a:rPr lang="en-US" sz="1000" dirty="0" smtClean="0">
                <a:solidFill>
                  <a:schemeClr val="bg1"/>
                </a:solidFill>
              </a:rPr>
              <a:t>Wikipedia</a:t>
            </a:r>
          </a:p>
          <a:p>
            <a:r>
              <a:rPr lang="en-US" sz="1000" dirty="0">
                <a:solidFill>
                  <a:schemeClr val="bg1"/>
                </a:solidFill>
              </a:rPr>
              <a:t>Bottom: </a:t>
            </a:r>
            <a:r>
              <a:rPr lang="en-US" sz="1000" dirty="0" err="1" smtClean="0">
                <a:solidFill>
                  <a:schemeClr val="bg1"/>
                </a:solidFill>
              </a:rPr>
              <a:t>Hagerty</a:t>
            </a:r>
            <a:r>
              <a:rPr lang="en-US" sz="1000" dirty="0" smtClean="0">
                <a:solidFill>
                  <a:schemeClr val="bg1"/>
                </a:solidFill>
              </a:rPr>
              <a:t> </a:t>
            </a:r>
            <a:r>
              <a:rPr lang="en-US" sz="1000" dirty="0">
                <a:solidFill>
                  <a:schemeClr val="bg1"/>
                </a:solidFill>
              </a:rPr>
              <a:t>Ryan, U.S.FWS </a:t>
            </a:r>
            <a:r>
              <a:rPr lang="en-US" sz="1000" dirty="0" smtClean="0">
                <a:solidFill>
                  <a:schemeClr val="bg1"/>
                </a:solidFill>
              </a:rPr>
              <a:t>, public domain</a:t>
            </a:r>
            <a:endParaRPr lang="en-US" sz="1000" dirty="0">
              <a:solidFill>
                <a:schemeClr val="bg1"/>
              </a:solidFill>
            </a:endParaRPr>
          </a:p>
        </p:txBody>
      </p:sp>
      <p:pic>
        <p:nvPicPr>
          <p:cNvPr id="14" name="Picture Placeholder 13" descr="Descent_of_Man_-_Figure_16.jpg"/>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rot="393472">
            <a:off x="1284534" y="161381"/>
            <a:ext cx="3014509" cy="3288414"/>
          </a:xfrm>
        </p:spPr>
      </p:pic>
      <p:sp>
        <p:nvSpPr>
          <p:cNvPr id="15" name="TextBox 14"/>
          <p:cNvSpPr txBox="1"/>
          <p:nvPr/>
        </p:nvSpPr>
        <p:spPr>
          <a:xfrm>
            <a:off x="458522" y="6457890"/>
            <a:ext cx="3082895" cy="400110"/>
          </a:xfrm>
          <a:prstGeom prst="rect">
            <a:avLst/>
          </a:prstGeom>
          <a:noFill/>
        </p:spPr>
        <p:txBody>
          <a:bodyPr wrap="none" rtlCol="0" anchor="b">
            <a:spAutoFit/>
          </a:bodyPr>
          <a:lstStyle/>
          <a:p>
            <a:r>
              <a:rPr lang="en-US" sz="1000" dirty="0" smtClean="0"/>
              <a:t>Top: Darwin </a:t>
            </a:r>
            <a:r>
              <a:rPr lang="en-US" sz="1000" dirty="0"/>
              <a:t>(1871) Descent of </a:t>
            </a:r>
            <a:r>
              <a:rPr lang="en-US" sz="1000" dirty="0" smtClean="0"/>
              <a:t>Man, </a:t>
            </a:r>
            <a:r>
              <a:rPr lang="en-US" sz="1000" dirty="0"/>
              <a:t>public domain </a:t>
            </a:r>
            <a:r>
              <a:rPr lang="en-US" sz="1000" dirty="0" smtClean="0"/>
              <a:t> </a:t>
            </a:r>
            <a:br>
              <a:rPr lang="en-US" sz="1000" dirty="0" smtClean="0"/>
            </a:br>
            <a:r>
              <a:rPr lang="en-US" sz="1000" dirty="0" smtClean="0"/>
              <a:t>Bottom: Marrabbio2</a:t>
            </a:r>
            <a:r>
              <a:rPr lang="en-US" sz="1000" dirty="0"/>
              <a:t>, Wikimedia Commons</a:t>
            </a:r>
          </a:p>
        </p:txBody>
      </p:sp>
      <p:pic>
        <p:nvPicPr>
          <p:cNvPr id="16" name="Picture Placeholder 13" descr="Moose_animal_pair_bull_and_cow_moos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307655">
            <a:off x="4082874" y="3187732"/>
            <a:ext cx="4141140" cy="2881378"/>
          </a:xfrm>
          <a:prstGeom prst="rect">
            <a:avLst/>
          </a:prstGeo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pic>
        <p:nvPicPr>
          <p:cNvPr id="11" name="Picture Placeholder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391172">
            <a:off x="602588" y="3309678"/>
            <a:ext cx="3779249" cy="2624221"/>
          </a:xfrm>
          <a:prstGeom prst="rect">
            <a:avLst/>
          </a:prstGeo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sp>
        <p:nvSpPr>
          <p:cNvPr id="2" name="TextBox 1"/>
          <p:cNvSpPr txBox="1"/>
          <p:nvPr/>
        </p:nvSpPr>
        <p:spPr>
          <a:xfrm>
            <a:off x="1405615" y="6088558"/>
            <a:ext cx="2556785" cy="369332"/>
          </a:xfrm>
          <a:prstGeom prst="rect">
            <a:avLst/>
          </a:prstGeom>
          <a:noFill/>
        </p:spPr>
        <p:txBody>
          <a:bodyPr wrap="none" rtlCol="0">
            <a:spAutoFit/>
          </a:bodyPr>
          <a:lstStyle/>
          <a:p>
            <a:r>
              <a:rPr lang="en-US" b="1" dirty="0" smtClean="0">
                <a:solidFill>
                  <a:schemeClr val="bg1"/>
                </a:solidFill>
                <a:hlinkClick r:id="rId7"/>
              </a:rPr>
              <a:t>Fencing Whales Video</a:t>
            </a:r>
            <a:endParaRPr lang="en-US" b="1" dirty="0">
              <a:solidFill>
                <a:schemeClr val="bg1"/>
              </a:solidFill>
            </a:endParaRPr>
          </a:p>
        </p:txBody>
      </p:sp>
    </p:spTree>
    <p:extLst>
      <p:ext uri="{BB962C8B-B14F-4D97-AF65-F5344CB8AC3E}">
        <p14:creationId xmlns:p14="http://schemas.microsoft.com/office/powerpoint/2010/main" val="702617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Data </a:t>
            </a:r>
            <a:r>
              <a:rPr lang="en-US" dirty="0" smtClean="0"/>
              <a:t>analysis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12923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Independent two-sample t-test</a:t>
            </a:r>
            <a:endParaRPr lang="en-US" sz="2800" dirty="0"/>
          </a:p>
        </p:txBody>
      </p:sp>
      <p:sp>
        <p:nvSpPr>
          <p:cNvPr id="3" name="Content Placeholder 2"/>
          <p:cNvSpPr>
            <a:spLocks noGrp="1"/>
          </p:cNvSpPr>
          <p:nvPr>
            <p:ph idx="1"/>
          </p:nvPr>
        </p:nvSpPr>
        <p:spPr>
          <a:xfrm>
            <a:off x="197556" y="2070846"/>
            <a:ext cx="8748887" cy="4182035"/>
          </a:xfrm>
        </p:spPr>
        <p:txBody>
          <a:bodyPr>
            <a:normAutofit/>
          </a:bodyPr>
          <a:lstStyle/>
          <a:p>
            <a:r>
              <a:rPr lang="en-US" dirty="0"/>
              <a:t>Compare the means of a continuous </a:t>
            </a:r>
            <a:r>
              <a:rPr lang="en-US" dirty="0" smtClean="0"/>
              <a:t/>
            </a:r>
            <a:br>
              <a:rPr lang="en-US" dirty="0" smtClean="0"/>
            </a:br>
            <a:r>
              <a:rPr lang="en-US" dirty="0" smtClean="0"/>
              <a:t>variable </a:t>
            </a:r>
            <a:r>
              <a:rPr lang="en-US" dirty="0"/>
              <a:t>between two treatments</a:t>
            </a:r>
          </a:p>
          <a:p>
            <a:r>
              <a:rPr lang="en-US" dirty="0"/>
              <a:t>Test the null Hypothesis that </a:t>
            </a:r>
            <a:br>
              <a:rPr lang="en-US" dirty="0"/>
            </a:br>
            <a:r>
              <a:rPr lang="en-US" dirty="0"/>
              <a:t>mean</a:t>
            </a:r>
            <a:r>
              <a:rPr lang="en-US" baseline="-25000" dirty="0"/>
              <a:t>1</a:t>
            </a:r>
            <a:r>
              <a:rPr lang="en-US" dirty="0"/>
              <a:t> = </a:t>
            </a:r>
            <a:r>
              <a:rPr lang="en-US" dirty="0" smtClean="0"/>
              <a:t>mean</a:t>
            </a:r>
            <a:r>
              <a:rPr lang="en-US" baseline="-25000" dirty="0" smtClean="0"/>
              <a:t>2</a:t>
            </a:r>
          </a:p>
          <a:p>
            <a:r>
              <a:rPr lang="en-US" dirty="0" smtClean="0"/>
              <a:t>P &lt; 0.05 means?</a:t>
            </a:r>
          </a:p>
          <a:p>
            <a:r>
              <a:rPr lang="en-US" dirty="0" smtClean="0"/>
              <a:t>H0: Mean relative chela size </a:t>
            </a:r>
            <a:r>
              <a:rPr lang="en-US" baseline="-25000" dirty="0" smtClean="0"/>
              <a:t>M</a:t>
            </a:r>
            <a:r>
              <a:rPr lang="en-US" dirty="0" smtClean="0"/>
              <a:t> = </a:t>
            </a:r>
            <a:r>
              <a:rPr lang="en-US" dirty="0"/>
              <a:t>Mean relative chela size </a:t>
            </a:r>
            <a:r>
              <a:rPr lang="en-US" baseline="-25000" dirty="0" smtClean="0"/>
              <a:t>F</a:t>
            </a:r>
            <a:r>
              <a:rPr lang="en-US" dirty="0" smtClean="0"/>
              <a:t> </a:t>
            </a:r>
            <a:br>
              <a:rPr lang="en-US" dirty="0" smtClean="0"/>
            </a:br>
            <a:r>
              <a:rPr lang="en-US" dirty="0" smtClean="0"/>
              <a:t/>
            </a:r>
            <a:br>
              <a:rPr lang="en-US" dirty="0" smtClean="0"/>
            </a:br>
            <a:r>
              <a:rPr lang="en-US" dirty="0" smtClean="0"/>
              <a:t>(relative </a:t>
            </a:r>
            <a:r>
              <a:rPr lang="en-US" dirty="0"/>
              <a:t>chela size = chela length/carapace </a:t>
            </a:r>
            <a:r>
              <a:rPr lang="en-US" dirty="0" smtClean="0"/>
              <a:t>length)</a:t>
            </a:r>
            <a:endParaRPr lang="en-US" dirty="0"/>
          </a:p>
          <a:p>
            <a:endParaRPr lang="en-US" dirty="0"/>
          </a:p>
        </p:txBody>
      </p:sp>
      <p:grpSp>
        <p:nvGrpSpPr>
          <p:cNvPr id="16" name="Group 15"/>
          <p:cNvGrpSpPr/>
          <p:nvPr/>
        </p:nvGrpSpPr>
        <p:grpSpPr>
          <a:xfrm>
            <a:off x="5422358" y="1921367"/>
            <a:ext cx="3730069" cy="2601290"/>
            <a:chOff x="4378156" y="3655828"/>
            <a:chExt cx="4657925" cy="3248362"/>
          </a:xfrm>
        </p:grpSpPr>
        <p:grpSp>
          <p:nvGrpSpPr>
            <p:cNvPr id="17" name="Group 16"/>
            <p:cNvGrpSpPr/>
            <p:nvPr/>
          </p:nvGrpSpPr>
          <p:grpSpPr>
            <a:xfrm>
              <a:off x="4378156" y="3655828"/>
              <a:ext cx="4657925" cy="2772555"/>
              <a:chOff x="4578671" y="3898273"/>
              <a:chExt cx="4657925" cy="2772555"/>
            </a:xfrm>
          </p:grpSpPr>
          <p:sp>
            <p:nvSpPr>
              <p:cNvPr id="20" name="Freeform 19"/>
              <p:cNvSpPr/>
              <p:nvPr/>
            </p:nvSpPr>
            <p:spPr>
              <a:xfrm>
                <a:off x="4578671" y="4472013"/>
                <a:ext cx="2977736" cy="2198815"/>
              </a:xfrm>
              <a:custGeom>
                <a:avLst/>
                <a:gdLst>
                  <a:gd name="connsiteX0" fmla="*/ 0 w 2977736"/>
                  <a:gd name="connsiteY0" fmla="*/ 2155772 h 2198815"/>
                  <a:gd name="connsiteX1" fmla="*/ 683065 w 2977736"/>
                  <a:gd name="connsiteY1" fmla="*/ 1792929 h 2198815"/>
                  <a:gd name="connsiteX2" fmla="*/ 1526223 w 2977736"/>
                  <a:gd name="connsiteY2" fmla="*/ 58 h 2198815"/>
                  <a:gd name="connsiteX3" fmla="*/ 2358709 w 2977736"/>
                  <a:gd name="connsiteY3" fmla="*/ 1856960 h 2198815"/>
                  <a:gd name="connsiteX4" fmla="*/ 2977736 w 2977736"/>
                  <a:gd name="connsiteY4" fmla="*/ 2198459 h 2198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736" h="2198815">
                    <a:moveTo>
                      <a:pt x="0" y="2155772"/>
                    </a:moveTo>
                    <a:cubicBezTo>
                      <a:pt x="214347" y="2153993"/>
                      <a:pt x="428695" y="2152215"/>
                      <a:pt x="683065" y="1792929"/>
                    </a:cubicBezTo>
                    <a:cubicBezTo>
                      <a:pt x="937435" y="1433643"/>
                      <a:pt x="1246949" y="-10614"/>
                      <a:pt x="1526223" y="58"/>
                    </a:cubicBezTo>
                    <a:cubicBezTo>
                      <a:pt x="1805497" y="10730"/>
                      <a:pt x="2116790" y="1490560"/>
                      <a:pt x="2358709" y="1856960"/>
                    </a:cubicBezTo>
                    <a:cubicBezTo>
                      <a:pt x="2600628" y="2223360"/>
                      <a:pt x="2977736" y="2198459"/>
                      <a:pt x="2977736" y="2198459"/>
                    </a:cubicBezTo>
                  </a:path>
                </a:pathLst>
              </a:custGeom>
              <a:ln w="57150" cmpd="sng">
                <a:solidFill>
                  <a:srgbClr val="CCFF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6067539" y="4472013"/>
                <a:ext cx="2977736" cy="2198815"/>
              </a:xfrm>
              <a:custGeom>
                <a:avLst/>
                <a:gdLst>
                  <a:gd name="connsiteX0" fmla="*/ 0 w 2977736"/>
                  <a:gd name="connsiteY0" fmla="*/ 2155772 h 2198815"/>
                  <a:gd name="connsiteX1" fmla="*/ 683065 w 2977736"/>
                  <a:gd name="connsiteY1" fmla="*/ 1792929 h 2198815"/>
                  <a:gd name="connsiteX2" fmla="*/ 1526223 w 2977736"/>
                  <a:gd name="connsiteY2" fmla="*/ 58 h 2198815"/>
                  <a:gd name="connsiteX3" fmla="*/ 2358709 w 2977736"/>
                  <a:gd name="connsiteY3" fmla="*/ 1856960 h 2198815"/>
                  <a:gd name="connsiteX4" fmla="*/ 2977736 w 2977736"/>
                  <a:gd name="connsiteY4" fmla="*/ 2198459 h 2198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736" h="2198815">
                    <a:moveTo>
                      <a:pt x="0" y="2155772"/>
                    </a:moveTo>
                    <a:cubicBezTo>
                      <a:pt x="214347" y="2153993"/>
                      <a:pt x="428695" y="2152215"/>
                      <a:pt x="683065" y="1792929"/>
                    </a:cubicBezTo>
                    <a:cubicBezTo>
                      <a:pt x="937435" y="1433643"/>
                      <a:pt x="1246949" y="-10614"/>
                      <a:pt x="1526223" y="58"/>
                    </a:cubicBezTo>
                    <a:cubicBezTo>
                      <a:pt x="1805497" y="10730"/>
                      <a:pt x="2116790" y="1490560"/>
                      <a:pt x="2358709" y="1856960"/>
                    </a:cubicBezTo>
                    <a:cubicBezTo>
                      <a:pt x="2600628" y="2223360"/>
                      <a:pt x="2977736" y="2198459"/>
                      <a:pt x="2977736" y="2198459"/>
                    </a:cubicBezTo>
                  </a:path>
                </a:pathLst>
              </a:custGeom>
              <a:ln w="57150" cmpd="sng">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Connector 21"/>
              <p:cNvCxnSpPr/>
              <p:nvPr/>
            </p:nvCxnSpPr>
            <p:spPr>
              <a:xfrm>
                <a:off x="7588426" y="3898273"/>
                <a:ext cx="0" cy="2772555"/>
              </a:xfrm>
              <a:prstGeom prst="line">
                <a:avLst/>
              </a:prstGeom>
              <a:ln w="3810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104894" y="3898273"/>
                <a:ext cx="0" cy="2772555"/>
              </a:xfrm>
              <a:prstGeom prst="line">
                <a:avLst/>
              </a:prstGeom>
              <a:ln w="38100" cmpd="sng">
                <a:solidFill>
                  <a:srgbClr val="CCFFCC"/>
                </a:solidFill>
                <a:prstDash val="dash"/>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17844" y="4666151"/>
                <a:ext cx="991485" cy="461203"/>
              </a:xfrm>
              <a:prstGeom prst="rect">
                <a:avLst/>
              </a:prstGeom>
              <a:noFill/>
            </p:spPr>
            <p:txBody>
              <a:bodyPr wrap="none" rtlCol="0">
                <a:spAutoFit/>
              </a:bodyPr>
              <a:lstStyle/>
              <a:p>
                <a:r>
                  <a:rPr lang="en-US" dirty="0" smtClean="0">
                    <a:solidFill>
                      <a:srgbClr val="CCFFCC"/>
                    </a:solidFill>
                  </a:rPr>
                  <a:t>Males</a:t>
                </a:r>
                <a:endParaRPr lang="en-US" dirty="0">
                  <a:solidFill>
                    <a:srgbClr val="CCFFCC"/>
                  </a:solidFill>
                </a:endParaRPr>
              </a:p>
            </p:txBody>
          </p:sp>
          <p:sp>
            <p:nvSpPr>
              <p:cNvPr id="25" name="TextBox 24"/>
              <p:cNvSpPr txBox="1"/>
              <p:nvPr/>
            </p:nvSpPr>
            <p:spPr>
              <a:xfrm>
                <a:off x="7964881" y="4666151"/>
                <a:ext cx="1271715" cy="461203"/>
              </a:xfrm>
              <a:prstGeom prst="rect">
                <a:avLst/>
              </a:prstGeom>
              <a:noFill/>
            </p:spPr>
            <p:txBody>
              <a:bodyPr wrap="none" rtlCol="0">
                <a:spAutoFit/>
              </a:bodyPr>
              <a:lstStyle/>
              <a:p>
                <a:r>
                  <a:rPr lang="en-US" dirty="0" smtClean="0">
                    <a:solidFill>
                      <a:schemeClr val="bg1"/>
                    </a:solidFill>
                  </a:rPr>
                  <a:t>Females</a:t>
                </a:r>
                <a:endParaRPr lang="en-US" dirty="0">
                  <a:solidFill>
                    <a:schemeClr val="bg1"/>
                  </a:solidFill>
                </a:endParaRPr>
              </a:p>
            </p:txBody>
          </p:sp>
          <p:cxnSp>
            <p:nvCxnSpPr>
              <p:cNvPr id="26" name="Straight Arrow Connector 25"/>
              <p:cNvCxnSpPr/>
              <p:nvPr/>
            </p:nvCxnSpPr>
            <p:spPr>
              <a:xfrm>
                <a:off x="6104894" y="4172695"/>
                <a:ext cx="1483532" cy="0"/>
              </a:xfrm>
              <a:prstGeom prst="straightConnector1">
                <a:avLst/>
              </a:prstGeom>
              <a:ln w="38100" cmpd="sng">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5491514" y="6350192"/>
              <a:ext cx="825729" cy="553998"/>
            </a:xfrm>
            <a:prstGeom prst="rect">
              <a:avLst/>
            </a:prstGeom>
            <a:noFill/>
          </p:spPr>
          <p:txBody>
            <a:bodyPr wrap="none" rtlCol="0">
              <a:spAutoFit/>
            </a:bodyPr>
            <a:lstStyle/>
            <a:p>
              <a:r>
                <a:rPr lang="en-US" dirty="0" smtClean="0">
                  <a:solidFill>
                    <a:srgbClr val="CCFFCC"/>
                  </a:solidFill>
                </a:rPr>
                <a:t>mean</a:t>
              </a:r>
              <a:r>
                <a:rPr lang="en-US" baseline="-25000" dirty="0" smtClean="0">
                  <a:solidFill>
                    <a:srgbClr val="CCFFCC"/>
                  </a:solidFill>
                </a:rPr>
                <a:t>1</a:t>
              </a:r>
              <a:endParaRPr lang="en-US" baseline="-25000" dirty="0">
                <a:solidFill>
                  <a:srgbClr val="CCFFCC"/>
                </a:solidFill>
              </a:endParaRPr>
            </a:p>
            <a:p>
              <a:endParaRPr lang="en-US" baseline="-25000" dirty="0">
                <a:solidFill>
                  <a:srgbClr val="CCFFCC"/>
                </a:solidFill>
              </a:endParaRPr>
            </a:p>
          </p:txBody>
        </p:sp>
        <p:sp>
          <p:nvSpPr>
            <p:cNvPr id="19" name="Rectangle 18"/>
            <p:cNvSpPr/>
            <p:nvPr/>
          </p:nvSpPr>
          <p:spPr>
            <a:xfrm>
              <a:off x="6975046" y="6350192"/>
              <a:ext cx="825729" cy="369332"/>
            </a:xfrm>
            <a:prstGeom prst="rect">
              <a:avLst/>
            </a:prstGeom>
          </p:spPr>
          <p:txBody>
            <a:bodyPr wrap="none">
              <a:spAutoFit/>
            </a:bodyPr>
            <a:lstStyle/>
            <a:p>
              <a:r>
                <a:rPr lang="en-US" dirty="0">
                  <a:solidFill>
                    <a:schemeClr val="bg1"/>
                  </a:solidFill>
                </a:rPr>
                <a:t>mean</a:t>
              </a:r>
              <a:r>
                <a:rPr lang="en-US" baseline="-25000" dirty="0">
                  <a:solidFill>
                    <a:schemeClr val="bg1"/>
                  </a:solidFill>
                </a:rPr>
                <a:t>2</a:t>
              </a:r>
              <a:endParaRPr lang="en-US" dirty="0"/>
            </a:p>
          </p:txBody>
        </p:sp>
      </p:grpSp>
    </p:spTree>
    <p:extLst>
      <p:ext uri="{BB962C8B-B14F-4D97-AF65-F5344CB8AC3E}">
        <p14:creationId xmlns:p14="http://schemas.microsoft.com/office/powerpoint/2010/main" val="42100791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t-test using Excel</a:t>
            </a:r>
            <a:endParaRPr lang="en-US" sz="2800" dirty="0"/>
          </a:p>
        </p:txBody>
      </p:sp>
      <p:sp>
        <p:nvSpPr>
          <p:cNvPr id="3" name="Content Placeholder 2"/>
          <p:cNvSpPr>
            <a:spLocks noGrp="1"/>
          </p:cNvSpPr>
          <p:nvPr>
            <p:ph idx="1"/>
          </p:nvPr>
        </p:nvSpPr>
        <p:spPr>
          <a:xfrm>
            <a:off x="197556" y="2070846"/>
            <a:ext cx="8748887" cy="4182035"/>
          </a:xfrm>
        </p:spPr>
        <p:txBody>
          <a:bodyPr>
            <a:normAutofit/>
          </a:bodyPr>
          <a:lstStyle/>
          <a:p>
            <a:r>
              <a:rPr lang="en-US" dirty="0" smtClean="0"/>
              <a:t>You can use the </a:t>
            </a:r>
            <a:r>
              <a:rPr lang="en-US" b="1" i="1" dirty="0" err="1" smtClean="0"/>
              <a:t>t.test</a:t>
            </a:r>
            <a:r>
              <a:rPr lang="en-US" dirty="0" smtClean="0"/>
              <a:t> function in Excel to perform t-test</a:t>
            </a:r>
          </a:p>
          <a:p>
            <a:r>
              <a:rPr lang="en-US" dirty="0" smtClean="0">
                <a:hlinkClick r:id="rId3"/>
              </a:rPr>
              <a:t>Instruction video</a:t>
            </a:r>
            <a:endParaRPr lang="en-US" dirty="0"/>
          </a:p>
          <a:p>
            <a:r>
              <a:rPr lang="en-US" dirty="0"/>
              <a:t>=</a:t>
            </a:r>
            <a:r>
              <a:rPr lang="en-US" dirty="0" err="1" smtClean="0"/>
              <a:t>t.test</a:t>
            </a:r>
            <a:r>
              <a:rPr lang="en-US" dirty="0" smtClean="0"/>
              <a:t> (</a:t>
            </a:r>
            <a:r>
              <a:rPr lang="en-US" dirty="0"/>
              <a:t>group-1-values, group-2-values</a:t>
            </a:r>
            <a:r>
              <a:rPr lang="en-US" dirty="0" smtClean="0"/>
              <a:t>, 2, 2)</a:t>
            </a:r>
            <a:endParaRPr lang="en-US" dirty="0"/>
          </a:p>
          <a:p>
            <a:r>
              <a:rPr lang="en-US" dirty="0" smtClean="0"/>
              <a:t>For </a:t>
            </a:r>
            <a:r>
              <a:rPr lang="en-US" dirty="0"/>
              <a:t>the last two numbers: </a:t>
            </a:r>
            <a:r>
              <a:rPr lang="en-US" dirty="0" smtClean="0"/>
              <a:t/>
            </a:r>
            <a:br>
              <a:rPr lang="en-US" dirty="0" smtClean="0"/>
            </a:br>
            <a:r>
              <a:rPr lang="en-US" dirty="0" smtClean="0"/>
              <a:t>2 </a:t>
            </a:r>
            <a:r>
              <a:rPr lang="en-US" dirty="0"/>
              <a:t>means it's a two-tailed test; </a:t>
            </a:r>
            <a:r>
              <a:rPr lang="en-US" dirty="0" smtClean="0"/>
              <a:t/>
            </a:r>
            <a:br>
              <a:rPr lang="en-US" dirty="0" smtClean="0"/>
            </a:br>
            <a:r>
              <a:rPr lang="en-US" dirty="0" smtClean="0"/>
              <a:t>2 </a:t>
            </a:r>
            <a:r>
              <a:rPr lang="en-US" dirty="0"/>
              <a:t>means it assumed </a:t>
            </a:r>
            <a:r>
              <a:rPr lang="en-US" dirty="0" smtClean="0"/>
              <a:t>equal </a:t>
            </a:r>
            <a:r>
              <a:rPr lang="en-US" dirty="0"/>
              <a:t>variance between samples</a:t>
            </a:r>
          </a:p>
        </p:txBody>
      </p:sp>
    </p:spTree>
    <p:extLst>
      <p:ext uri="{BB962C8B-B14F-4D97-AF65-F5344CB8AC3E}">
        <p14:creationId xmlns:p14="http://schemas.microsoft.com/office/powerpoint/2010/main" val="11882455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Results &amp; Conclusion</a:t>
            </a:r>
            <a:endParaRPr lang="en-US" sz="2800" dirty="0"/>
          </a:p>
        </p:txBody>
      </p:sp>
      <p:sp>
        <p:nvSpPr>
          <p:cNvPr id="3" name="Content Placeholder 2"/>
          <p:cNvSpPr>
            <a:spLocks noGrp="1"/>
          </p:cNvSpPr>
          <p:nvPr>
            <p:ph idx="1"/>
          </p:nvPr>
        </p:nvSpPr>
        <p:spPr>
          <a:xfrm>
            <a:off x="197556" y="2070846"/>
            <a:ext cx="8748887" cy="4182035"/>
          </a:xfrm>
        </p:spPr>
        <p:txBody>
          <a:bodyPr>
            <a:normAutofit/>
          </a:bodyPr>
          <a:lstStyle/>
          <a:p>
            <a:pPr marL="0" indent="0">
              <a:buNone/>
            </a:pPr>
            <a:r>
              <a:rPr lang="en-US" dirty="0" smtClean="0">
                <a:effectLst/>
              </a:rPr>
              <a:t>Q3. </a:t>
            </a:r>
            <a:r>
              <a:rPr lang="en-US" dirty="0">
                <a:effectLst/>
              </a:rPr>
              <a:t>Present your results graphically in </a:t>
            </a:r>
            <a:r>
              <a:rPr lang="en-US" dirty="0" smtClean="0">
                <a:effectLst/>
              </a:rPr>
              <a:t>Excel.</a:t>
            </a:r>
          </a:p>
          <a:p>
            <a:pPr marL="0" indent="0">
              <a:buNone/>
            </a:pPr>
            <a:endParaRPr lang="en-US" dirty="0">
              <a:effectLst/>
            </a:endParaRPr>
          </a:p>
          <a:p>
            <a:pPr marL="0" indent="0">
              <a:buNone/>
            </a:pPr>
            <a:r>
              <a:rPr lang="en-US" dirty="0" smtClean="0">
                <a:effectLst/>
              </a:rPr>
              <a:t>Q4. </a:t>
            </a:r>
            <a:r>
              <a:rPr lang="en-US" dirty="0">
                <a:effectLst/>
              </a:rPr>
              <a:t>What is the P-value of the t-test? Can we reject the null hypothesis</a:t>
            </a:r>
            <a:r>
              <a:rPr lang="en-US" dirty="0" smtClean="0">
                <a:effectLst/>
              </a:rPr>
              <a:t>?</a:t>
            </a:r>
          </a:p>
          <a:p>
            <a:pPr marL="0" indent="0">
              <a:buNone/>
            </a:pPr>
            <a:endParaRPr lang="en-US" dirty="0">
              <a:effectLst/>
            </a:endParaRPr>
          </a:p>
          <a:p>
            <a:pPr marL="0" indent="0">
              <a:buNone/>
            </a:pPr>
            <a:endParaRPr lang="en-US" dirty="0">
              <a:effectLst/>
            </a:endParaRPr>
          </a:p>
        </p:txBody>
      </p:sp>
    </p:spTree>
    <p:extLst>
      <p:ext uri="{BB962C8B-B14F-4D97-AF65-F5344CB8AC3E}">
        <p14:creationId xmlns:p14="http://schemas.microsoft.com/office/powerpoint/2010/main" val="957504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Results &amp; Conclusion</a:t>
            </a:r>
            <a:endParaRPr lang="en-US" sz="2800" dirty="0"/>
          </a:p>
        </p:txBody>
      </p:sp>
      <p:sp>
        <p:nvSpPr>
          <p:cNvPr id="3" name="Content Placeholder 2"/>
          <p:cNvSpPr>
            <a:spLocks noGrp="1"/>
          </p:cNvSpPr>
          <p:nvPr>
            <p:ph idx="1"/>
          </p:nvPr>
        </p:nvSpPr>
        <p:spPr>
          <a:xfrm>
            <a:off x="197556" y="2070846"/>
            <a:ext cx="8748887" cy="4182035"/>
          </a:xfrm>
        </p:spPr>
        <p:txBody>
          <a:bodyPr>
            <a:normAutofit/>
          </a:bodyPr>
          <a:lstStyle/>
          <a:p>
            <a:pPr marL="0" indent="0">
              <a:buNone/>
            </a:pPr>
            <a:r>
              <a:rPr lang="en-US" dirty="0" smtClean="0">
                <a:effectLst/>
              </a:rPr>
              <a:t>Q5. </a:t>
            </a:r>
            <a:r>
              <a:rPr lang="en-US" dirty="0">
                <a:effectLst/>
              </a:rPr>
              <a:t>What conclusion can you draw from the test? Does it support your hypothesis?</a:t>
            </a:r>
          </a:p>
          <a:p>
            <a:pPr marL="0" indent="0">
              <a:buNone/>
            </a:pPr>
            <a:endParaRPr lang="en-US" dirty="0">
              <a:effectLst/>
            </a:endParaRPr>
          </a:p>
          <a:p>
            <a:pPr marL="0" indent="0">
              <a:buNone/>
            </a:pPr>
            <a:endParaRPr lang="en-US" dirty="0">
              <a:effectLst/>
            </a:endParaRPr>
          </a:p>
        </p:txBody>
      </p:sp>
    </p:spTree>
    <p:extLst>
      <p:ext uri="{BB962C8B-B14F-4D97-AF65-F5344CB8AC3E}">
        <p14:creationId xmlns:p14="http://schemas.microsoft.com/office/powerpoint/2010/main" val="22220228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VI. Sexual selection in eusocial shrimps</a:t>
            </a:r>
            <a:r>
              <a:rPr lang="en-US" dirty="0" smtClean="0">
                <a:effectLst/>
              </a:rPr>
              <a:t>?</a:t>
            </a:r>
            <a:endParaRPr lang="en-US" dirty="0">
              <a:effectLst/>
            </a:endParaRPr>
          </a:p>
        </p:txBody>
      </p:sp>
      <p:sp>
        <p:nvSpPr>
          <p:cNvPr id="3" name="Content Placeholder 2"/>
          <p:cNvSpPr>
            <a:spLocks noGrp="1"/>
          </p:cNvSpPr>
          <p:nvPr>
            <p:ph type="body" idx="1"/>
          </p:nvPr>
        </p:nvSpPr>
        <p:spPr/>
        <p:txBody>
          <a:bodyPr>
            <a:normAutofit/>
          </a:bodyPr>
          <a:lstStyle/>
          <a:p>
            <a:pPr marL="0" indent="0">
              <a:buNone/>
            </a:pPr>
            <a:endParaRPr lang="en-US" dirty="0">
              <a:effectLst/>
            </a:endParaRPr>
          </a:p>
          <a:p>
            <a:pPr marL="0" indent="0">
              <a:buNone/>
            </a:pPr>
            <a:endParaRPr lang="en-US" dirty="0">
              <a:effectLst/>
            </a:endParaRPr>
          </a:p>
        </p:txBody>
      </p:sp>
      <p:sp>
        <p:nvSpPr>
          <p:cNvPr id="4" name="TextBox 3"/>
          <p:cNvSpPr txBox="1"/>
          <p:nvPr/>
        </p:nvSpPr>
        <p:spPr>
          <a:xfrm>
            <a:off x="2540585" y="4233333"/>
            <a:ext cx="4062831" cy="369332"/>
          </a:xfrm>
          <a:prstGeom prst="rect">
            <a:avLst/>
          </a:prstGeom>
          <a:noFill/>
        </p:spPr>
        <p:txBody>
          <a:bodyPr wrap="none" rtlCol="0">
            <a:spAutoFit/>
          </a:bodyPr>
          <a:lstStyle/>
          <a:p>
            <a:r>
              <a:rPr lang="en-US" b="1" dirty="0" smtClean="0">
                <a:solidFill>
                  <a:schemeClr val="bg1"/>
                </a:solidFill>
                <a:hlinkClick r:id="rId3"/>
              </a:rPr>
              <a:t>Eusocial shrimps in BBC Blue Planet</a:t>
            </a:r>
            <a:endParaRPr lang="en-US" b="1" dirty="0">
              <a:solidFill>
                <a:schemeClr val="bg1"/>
              </a:solidFill>
            </a:endParaRPr>
          </a:p>
        </p:txBody>
      </p:sp>
    </p:spTree>
    <p:extLst>
      <p:ext uri="{BB962C8B-B14F-4D97-AF65-F5344CB8AC3E}">
        <p14:creationId xmlns:p14="http://schemas.microsoft.com/office/powerpoint/2010/main" val="10298170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42"/>
          <p:cNvSpPr>
            <a:spLocks noGrp="1"/>
          </p:cNvSpPr>
          <p:nvPr>
            <p:ph type="title"/>
          </p:nvPr>
        </p:nvSpPr>
        <p:spPr>
          <a:xfrm>
            <a:off x="0" y="79468"/>
            <a:ext cx="9144000" cy="1417638"/>
          </a:xfrm>
        </p:spPr>
        <p:txBody>
          <a:bodyPr/>
          <a:lstStyle/>
          <a:p>
            <a:r>
              <a:rPr lang="en-US" i="1" dirty="0" smtClean="0"/>
              <a:t>Synalpheus</a:t>
            </a:r>
            <a:r>
              <a:rPr lang="en-US" dirty="0" smtClean="0"/>
              <a:t> social structures</a:t>
            </a:r>
            <a:endParaRPr lang="en-US" dirty="0"/>
          </a:p>
        </p:txBody>
      </p:sp>
      <p:grpSp>
        <p:nvGrpSpPr>
          <p:cNvPr id="4" name="Group 3"/>
          <p:cNvGrpSpPr/>
          <p:nvPr/>
        </p:nvGrpSpPr>
        <p:grpSpPr>
          <a:xfrm>
            <a:off x="216687" y="3486950"/>
            <a:ext cx="3810736" cy="1512278"/>
            <a:chOff x="216687" y="1790314"/>
            <a:chExt cx="3810736" cy="1512278"/>
          </a:xfrm>
        </p:grpSpPr>
        <p:pic>
          <p:nvPicPr>
            <p:cNvPr id="115" name="Picture 114"/>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793511" y="2605944"/>
              <a:ext cx="393823" cy="332821"/>
            </a:xfrm>
            <a:prstGeom prst="rect">
              <a:avLst/>
            </a:prstGeom>
          </p:spPr>
        </p:pic>
        <p:pic>
          <p:nvPicPr>
            <p:cNvPr id="116" name="Picture 115"/>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2143303" y="2553808"/>
              <a:ext cx="444908" cy="375992"/>
            </a:xfrm>
            <a:prstGeom prst="rect">
              <a:avLst/>
            </a:prstGeom>
          </p:spPr>
        </p:pic>
        <p:sp>
          <p:nvSpPr>
            <p:cNvPr id="117" name="Oval 116"/>
            <p:cNvSpPr/>
            <p:nvPr/>
          </p:nvSpPr>
          <p:spPr>
            <a:xfrm>
              <a:off x="216687" y="2265702"/>
              <a:ext cx="3810736" cy="1036890"/>
            </a:xfrm>
            <a:prstGeom prst="ellipse">
              <a:avLst/>
            </a:prstGeom>
            <a:noFill/>
            <a:ln w="38100" cap="flat" cmpd="sng" algn="ctr">
              <a:solidFill>
                <a:srgbClr val="FF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5" name="TextBox 144"/>
            <p:cNvSpPr txBox="1"/>
            <p:nvPr/>
          </p:nvSpPr>
          <p:spPr>
            <a:xfrm>
              <a:off x="224145" y="1790314"/>
              <a:ext cx="1997362" cy="461665"/>
            </a:xfrm>
            <a:prstGeom prst="rect">
              <a:avLst/>
            </a:prstGeom>
            <a:noFill/>
          </p:spPr>
          <p:txBody>
            <a:bodyPr wrap="none" rtlCol="0">
              <a:spAutoFit/>
            </a:bodyPr>
            <a:lstStyle/>
            <a:p>
              <a:r>
                <a:rPr lang="en-US" sz="2400" b="1" dirty="0" smtClean="0">
                  <a:solidFill>
                    <a:srgbClr val="000000"/>
                  </a:solidFill>
                </a:rPr>
                <a:t>Pair-forming</a:t>
              </a:r>
              <a:endParaRPr lang="en-US" sz="2400" b="1" dirty="0">
                <a:solidFill>
                  <a:srgbClr val="000000"/>
                </a:solidFill>
              </a:endParaRPr>
            </a:p>
          </p:txBody>
        </p:sp>
      </p:grpSp>
      <p:grpSp>
        <p:nvGrpSpPr>
          <p:cNvPr id="3" name="Group 2"/>
          <p:cNvGrpSpPr/>
          <p:nvPr/>
        </p:nvGrpSpPr>
        <p:grpSpPr>
          <a:xfrm>
            <a:off x="216687" y="5034290"/>
            <a:ext cx="3810736" cy="1566292"/>
            <a:chOff x="216687" y="3337654"/>
            <a:chExt cx="3810736" cy="1566292"/>
          </a:xfrm>
        </p:grpSpPr>
        <p:pic>
          <p:nvPicPr>
            <p:cNvPr id="119" name="Picture 118"/>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45496" y="4102008"/>
              <a:ext cx="393823" cy="332821"/>
            </a:xfrm>
            <a:prstGeom prst="rect">
              <a:avLst/>
            </a:prstGeom>
          </p:spPr>
        </p:pic>
        <p:pic>
          <p:nvPicPr>
            <p:cNvPr id="120" name="Picture 119"/>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95289" y="4049873"/>
              <a:ext cx="444908" cy="375992"/>
            </a:xfrm>
            <a:prstGeom prst="rect">
              <a:avLst/>
            </a:prstGeom>
          </p:spPr>
        </p:pic>
        <p:pic>
          <p:nvPicPr>
            <p:cNvPr id="121" name="Picture 120"/>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728232" y="4110973"/>
              <a:ext cx="393823" cy="332821"/>
            </a:xfrm>
            <a:prstGeom prst="rect">
              <a:avLst/>
            </a:prstGeom>
          </p:spPr>
        </p:pic>
        <p:pic>
          <p:nvPicPr>
            <p:cNvPr id="122" name="Picture 121"/>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2078025" y="4058837"/>
              <a:ext cx="444908" cy="375992"/>
            </a:xfrm>
            <a:prstGeom prst="rect">
              <a:avLst/>
            </a:prstGeom>
          </p:spPr>
        </p:pic>
        <p:pic>
          <p:nvPicPr>
            <p:cNvPr id="123" name="Picture 122"/>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2844682" y="4184246"/>
              <a:ext cx="393823" cy="332821"/>
            </a:xfrm>
            <a:prstGeom prst="rect">
              <a:avLst/>
            </a:prstGeom>
          </p:spPr>
        </p:pic>
        <p:pic>
          <p:nvPicPr>
            <p:cNvPr id="124" name="Picture 123"/>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194474" y="4132110"/>
              <a:ext cx="444908" cy="375992"/>
            </a:xfrm>
            <a:prstGeom prst="rect">
              <a:avLst/>
            </a:prstGeom>
          </p:spPr>
        </p:pic>
        <p:sp>
          <p:nvSpPr>
            <p:cNvPr id="125" name="Oval 124"/>
            <p:cNvSpPr/>
            <p:nvPr/>
          </p:nvSpPr>
          <p:spPr>
            <a:xfrm>
              <a:off x="216687" y="3803953"/>
              <a:ext cx="3810736" cy="1099993"/>
            </a:xfrm>
            <a:prstGeom prst="ellipse">
              <a:avLst/>
            </a:prstGeom>
            <a:noFill/>
            <a:ln w="38100" cap="flat" cmpd="sng" algn="ctr">
              <a:solidFill>
                <a:srgbClr val="FF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6" name="TextBox 145"/>
            <p:cNvSpPr txBox="1"/>
            <p:nvPr/>
          </p:nvSpPr>
          <p:spPr>
            <a:xfrm>
              <a:off x="234216" y="3337654"/>
              <a:ext cx="1762021" cy="461665"/>
            </a:xfrm>
            <a:prstGeom prst="rect">
              <a:avLst/>
            </a:prstGeom>
            <a:noFill/>
          </p:spPr>
          <p:txBody>
            <a:bodyPr wrap="none" rtlCol="0">
              <a:spAutoFit/>
            </a:bodyPr>
            <a:lstStyle/>
            <a:p>
              <a:r>
                <a:rPr lang="en-US" sz="2400" b="1" dirty="0" smtClean="0">
                  <a:solidFill>
                    <a:srgbClr val="000000"/>
                  </a:solidFill>
                </a:rPr>
                <a:t>Communal</a:t>
              </a:r>
              <a:endParaRPr lang="en-US" sz="2400" b="1" dirty="0">
                <a:solidFill>
                  <a:srgbClr val="000000"/>
                </a:solidFill>
              </a:endParaRPr>
            </a:p>
          </p:txBody>
        </p:sp>
      </p:grpSp>
      <p:grpSp>
        <p:nvGrpSpPr>
          <p:cNvPr id="2" name="Group 1"/>
          <p:cNvGrpSpPr/>
          <p:nvPr/>
        </p:nvGrpSpPr>
        <p:grpSpPr>
          <a:xfrm>
            <a:off x="208089" y="1791513"/>
            <a:ext cx="3810736" cy="1561658"/>
            <a:chOff x="216687" y="5001657"/>
            <a:chExt cx="3810736" cy="1561658"/>
          </a:xfrm>
        </p:grpSpPr>
        <p:pic>
          <p:nvPicPr>
            <p:cNvPr id="127" name="Picture 126"/>
            <p:cNvPicPr>
              <a:picLocks noChangeAspect="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47657" y="5682642"/>
              <a:ext cx="838732" cy="708814"/>
            </a:xfrm>
            <a:prstGeom prst="rect">
              <a:avLst/>
            </a:prstGeom>
          </p:spPr>
        </p:pic>
        <p:sp>
          <p:nvSpPr>
            <p:cNvPr id="128" name="Oval 127"/>
            <p:cNvSpPr/>
            <p:nvPr/>
          </p:nvSpPr>
          <p:spPr>
            <a:xfrm>
              <a:off x="216687" y="5463322"/>
              <a:ext cx="3810736" cy="1099993"/>
            </a:xfrm>
            <a:prstGeom prst="ellipse">
              <a:avLst/>
            </a:prstGeom>
            <a:noFill/>
            <a:ln w="38100" cap="flat" cmpd="sng" algn="ctr">
              <a:solidFill>
                <a:srgbClr val="FF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9" name="Oval 128"/>
            <p:cNvSpPr>
              <a:spLocks noChangeAspect="1"/>
            </p:cNvSpPr>
            <p:nvPr/>
          </p:nvSpPr>
          <p:spPr>
            <a:xfrm>
              <a:off x="2006290" y="5531035"/>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0" name="Oval 129"/>
            <p:cNvSpPr>
              <a:spLocks noChangeAspect="1"/>
            </p:cNvSpPr>
            <p:nvPr/>
          </p:nvSpPr>
          <p:spPr>
            <a:xfrm>
              <a:off x="1695444" y="5581646"/>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1" name="Oval 130"/>
            <p:cNvSpPr>
              <a:spLocks noChangeAspect="1"/>
            </p:cNvSpPr>
            <p:nvPr/>
          </p:nvSpPr>
          <p:spPr>
            <a:xfrm>
              <a:off x="1886741" y="6037115"/>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2" name="Oval 131"/>
            <p:cNvSpPr>
              <a:spLocks noChangeAspect="1"/>
            </p:cNvSpPr>
            <p:nvPr/>
          </p:nvSpPr>
          <p:spPr>
            <a:xfrm>
              <a:off x="2221507" y="6087727"/>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3" name="Oval 132"/>
            <p:cNvSpPr>
              <a:spLocks noChangeAspect="1"/>
            </p:cNvSpPr>
            <p:nvPr/>
          </p:nvSpPr>
          <p:spPr>
            <a:xfrm>
              <a:off x="2125865" y="5809392"/>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4" name="Oval 133"/>
            <p:cNvSpPr>
              <a:spLocks noChangeAspect="1"/>
            </p:cNvSpPr>
            <p:nvPr/>
          </p:nvSpPr>
          <p:spPr>
            <a:xfrm>
              <a:off x="2532366" y="5986521"/>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5" name="Oval 134"/>
            <p:cNvSpPr>
              <a:spLocks noChangeAspect="1"/>
            </p:cNvSpPr>
            <p:nvPr/>
          </p:nvSpPr>
          <p:spPr>
            <a:xfrm>
              <a:off x="2436724" y="5657579"/>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6" name="Oval 135"/>
            <p:cNvSpPr>
              <a:spLocks noChangeAspect="1"/>
            </p:cNvSpPr>
            <p:nvPr/>
          </p:nvSpPr>
          <p:spPr>
            <a:xfrm>
              <a:off x="2771490" y="5733495"/>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7" name="Oval 136"/>
            <p:cNvSpPr>
              <a:spLocks noChangeAspect="1"/>
            </p:cNvSpPr>
            <p:nvPr/>
          </p:nvSpPr>
          <p:spPr>
            <a:xfrm>
              <a:off x="3106256" y="5758803"/>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8" name="Oval 137"/>
            <p:cNvSpPr>
              <a:spLocks noChangeAspect="1"/>
            </p:cNvSpPr>
            <p:nvPr/>
          </p:nvSpPr>
          <p:spPr>
            <a:xfrm>
              <a:off x="3369287" y="5986539"/>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9" name="Oval 138"/>
            <p:cNvSpPr>
              <a:spLocks noChangeAspect="1"/>
            </p:cNvSpPr>
            <p:nvPr/>
          </p:nvSpPr>
          <p:spPr>
            <a:xfrm>
              <a:off x="2891060" y="6087758"/>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0" name="Oval 139"/>
            <p:cNvSpPr>
              <a:spLocks noChangeAspect="1"/>
            </p:cNvSpPr>
            <p:nvPr/>
          </p:nvSpPr>
          <p:spPr>
            <a:xfrm>
              <a:off x="1575886" y="5885289"/>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1" name="Oval 140"/>
            <p:cNvSpPr>
              <a:spLocks noChangeAspect="1"/>
            </p:cNvSpPr>
            <p:nvPr/>
          </p:nvSpPr>
          <p:spPr>
            <a:xfrm>
              <a:off x="1623714" y="6188936"/>
              <a:ext cx="211345" cy="218627"/>
            </a:xfrm>
            <a:prstGeom prst="ellipse">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7" name="TextBox 146"/>
            <p:cNvSpPr txBox="1"/>
            <p:nvPr/>
          </p:nvSpPr>
          <p:spPr>
            <a:xfrm>
              <a:off x="259238" y="5001657"/>
              <a:ext cx="1364476" cy="461665"/>
            </a:xfrm>
            <a:prstGeom prst="rect">
              <a:avLst/>
            </a:prstGeom>
            <a:noFill/>
          </p:spPr>
          <p:txBody>
            <a:bodyPr wrap="none" rtlCol="0">
              <a:spAutoFit/>
            </a:bodyPr>
            <a:lstStyle/>
            <a:p>
              <a:r>
                <a:rPr lang="en-US" sz="2400" b="1" dirty="0" smtClean="0">
                  <a:solidFill>
                    <a:schemeClr val="bg1"/>
                  </a:solidFill>
                </a:rPr>
                <a:t>Eusocial</a:t>
              </a:r>
              <a:endParaRPr lang="en-US" sz="2400" b="1" dirty="0">
                <a:solidFill>
                  <a:schemeClr val="bg1"/>
                </a:solidFill>
              </a:endParaRPr>
            </a:p>
          </p:txBody>
        </p:sp>
      </p:grpSp>
      <p:sp>
        <p:nvSpPr>
          <p:cNvPr id="148" name="TextBox 147"/>
          <p:cNvSpPr txBox="1"/>
          <p:nvPr/>
        </p:nvSpPr>
        <p:spPr>
          <a:xfrm>
            <a:off x="4152900" y="1825264"/>
            <a:ext cx="4724399" cy="2677656"/>
          </a:xfrm>
          <a:prstGeom prst="rect">
            <a:avLst/>
          </a:prstGeom>
          <a:noFill/>
        </p:spPr>
        <p:txBody>
          <a:bodyPr wrap="square" rtlCol="0">
            <a:spAutoFit/>
          </a:bodyPr>
          <a:lstStyle/>
          <a:p>
            <a:pPr marL="342900" indent="-342900">
              <a:buFont typeface="Arial"/>
              <a:buChar char="•"/>
            </a:pPr>
            <a:r>
              <a:rPr lang="en-US" sz="2400" dirty="0" smtClean="0">
                <a:solidFill>
                  <a:schemeClr val="bg1"/>
                </a:solidFill>
              </a:rPr>
              <a:t>Eusocial species live in large colony with usually one reproductive female “queen”</a:t>
            </a:r>
            <a:r>
              <a:rPr lang="en-US" sz="2400" dirty="0">
                <a:solidFill>
                  <a:schemeClr val="bg1"/>
                </a:solidFill>
              </a:rPr>
              <a:t> </a:t>
            </a:r>
            <a:r>
              <a:rPr lang="en-US" sz="2400" dirty="0" smtClean="0">
                <a:solidFill>
                  <a:schemeClr val="bg1"/>
                </a:solidFill>
              </a:rPr>
              <a:t>and many “workers”</a:t>
            </a:r>
          </a:p>
          <a:p>
            <a:pPr marL="342900" indent="-342900">
              <a:buFont typeface="Arial"/>
              <a:buChar char="•"/>
            </a:pPr>
            <a:r>
              <a:rPr lang="en-US" sz="2400" dirty="0" smtClean="0">
                <a:solidFill>
                  <a:schemeClr val="bg1"/>
                </a:solidFill>
              </a:rPr>
              <a:t>The presence of the queen can “turn off” the reproductive organs of the female workers</a:t>
            </a:r>
            <a:endParaRPr lang="en-US" sz="2400" dirty="0">
              <a:solidFill>
                <a:schemeClr val="bg1"/>
              </a:solidFill>
            </a:endParaRPr>
          </a:p>
        </p:txBody>
      </p:sp>
    </p:spTree>
    <p:extLst>
      <p:ext uri="{BB962C8B-B14F-4D97-AF65-F5344CB8AC3E}">
        <p14:creationId xmlns:p14="http://schemas.microsoft.com/office/powerpoint/2010/main" val="2363908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 y="4267200"/>
            <a:ext cx="9144000" cy="1100138"/>
          </a:xfrm>
        </p:spPr>
        <p:txBody>
          <a:bodyPr anchor="ctr"/>
          <a:lstStyle/>
          <a:p>
            <a:r>
              <a:rPr lang="en-US" sz="4000" i="1" dirty="0" smtClean="0"/>
              <a:t>Synalpheus</a:t>
            </a:r>
            <a:r>
              <a:rPr lang="en-US" sz="4000" dirty="0" smtClean="0"/>
              <a:t> is the only eusocial animal documented in the sea! </a:t>
            </a:r>
            <a:endParaRPr lang="en-US" sz="3200" dirty="0"/>
          </a:p>
        </p:txBody>
      </p:sp>
      <p:grpSp>
        <p:nvGrpSpPr>
          <p:cNvPr id="13" name="Group 12"/>
          <p:cNvGrpSpPr/>
          <p:nvPr/>
        </p:nvGrpSpPr>
        <p:grpSpPr>
          <a:xfrm>
            <a:off x="193654" y="241180"/>
            <a:ext cx="8753722" cy="4026019"/>
            <a:chOff x="63772" y="1190683"/>
            <a:chExt cx="9073433" cy="4173061"/>
          </a:xfrm>
        </p:grpSpPr>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0549" y="1190683"/>
              <a:ext cx="3296656" cy="1831917"/>
            </a:xfrm>
            <a:prstGeom prst="rect">
              <a:avLst/>
            </a:prstGeom>
          </p:spPr>
        </p:pic>
        <p:pic>
          <p:nvPicPr>
            <p:cNvPr id="14" name="Picture 13" descr="Naked-mole-rat-queen-resting-on-worker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72" y="3331148"/>
              <a:ext cx="3086886" cy="2032596"/>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40549" y="3039343"/>
              <a:ext cx="3296656" cy="2307659"/>
            </a:xfrm>
            <a:prstGeom prst="rect">
              <a:avLst/>
            </a:prstGeom>
          </p:spPr>
        </p:pic>
        <p:pic>
          <p:nvPicPr>
            <p:cNvPr id="16" name="Picture 15" descr="beequeen(animalworld.tumblr.com:).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772" y="1190683"/>
              <a:ext cx="3035028" cy="2140084"/>
            </a:xfrm>
            <a:prstGeom prst="rect">
              <a:avLst/>
            </a:prstGeom>
          </p:spPr>
        </p:pic>
        <p:pic>
          <p:nvPicPr>
            <p:cNvPr id="18" name="Picture 17" descr="P6250099.JPG"/>
            <p:cNvPicPr>
              <a:picLocks noChangeAspect="1"/>
            </p:cNvPicPr>
            <p:nvPr/>
          </p:nvPicPr>
          <p:blipFill rotWithShape="1">
            <a:blip r:embed="rId7" cstate="screen">
              <a:extLst>
                <a:ext uri="{BEBA8EAE-BF5A-486C-A8C5-ECC9F3942E4B}">
                  <a14:imgProps xmlns:a14="http://schemas.microsoft.com/office/drawing/2010/main">
                    <a14:imgLayer r:embed="rId8">
                      <a14:imgEffect>
                        <a14:sharpenSoften amount="50000"/>
                      </a14:imgEffect>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rcRect/>
            <a:stretch/>
          </p:blipFill>
          <p:spPr>
            <a:xfrm rot="5400000">
              <a:off x="2383144" y="1906339"/>
              <a:ext cx="4173061" cy="2741749"/>
            </a:xfrm>
            <a:prstGeom prst="rect">
              <a:avLst/>
            </a:prstGeom>
          </p:spPr>
        </p:pic>
      </p:grpSp>
      <p:sp>
        <p:nvSpPr>
          <p:cNvPr id="2" name="TextBox 1"/>
          <p:cNvSpPr txBox="1"/>
          <p:nvPr/>
        </p:nvSpPr>
        <p:spPr>
          <a:xfrm>
            <a:off x="0" y="6581001"/>
            <a:ext cx="9144000" cy="276999"/>
          </a:xfrm>
          <a:prstGeom prst="rect">
            <a:avLst/>
          </a:prstGeom>
          <a:noFill/>
        </p:spPr>
        <p:txBody>
          <a:bodyPr wrap="square" rtlCol="0">
            <a:spAutoFit/>
          </a:bodyPr>
          <a:lstStyle/>
          <a:p>
            <a:r>
              <a:rPr lang="en-US" sz="1200" dirty="0" smtClean="0"/>
              <a:t>Photo credits: Bees: public domain; Ants: Fir0002</a:t>
            </a:r>
            <a:r>
              <a:rPr lang="en-US" sz="1200" dirty="0"/>
              <a:t>/</a:t>
            </a:r>
            <a:r>
              <a:rPr lang="en-US" sz="1200" dirty="0" err="1" smtClean="0"/>
              <a:t>Flagstaffotos</a:t>
            </a:r>
            <a:r>
              <a:rPr lang="en-US" sz="1200" dirty="0" smtClean="0"/>
              <a:t>, naked mole-rats: </a:t>
            </a:r>
            <a:r>
              <a:rPr lang="en-US" sz="1200" dirty="0"/>
              <a:t>Raymond </a:t>
            </a:r>
            <a:r>
              <a:rPr lang="en-US" sz="1200" dirty="0" err="1" smtClean="0"/>
              <a:t>A.Mendez</a:t>
            </a:r>
            <a:r>
              <a:rPr lang="en-US" sz="1200" dirty="0" smtClean="0"/>
              <a:t>; termites: CSIRO</a:t>
            </a:r>
            <a:endParaRPr lang="en-US" sz="1200" b="1" dirty="0">
              <a:solidFill>
                <a:schemeClr val="bg1"/>
              </a:solidFill>
            </a:endParaRPr>
          </a:p>
        </p:txBody>
      </p:sp>
    </p:spTree>
    <p:extLst>
      <p:ext uri="{BB962C8B-B14F-4D97-AF65-F5344CB8AC3E}">
        <p14:creationId xmlns:p14="http://schemas.microsoft.com/office/powerpoint/2010/main" val="29149556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9468"/>
            <a:ext cx="9144000" cy="1417638"/>
          </a:xfrm>
        </p:spPr>
        <p:txBody>
          <a:bodyPr/>
          <a:lstStyle/>
          <a:p>
            <a:r>
              <a:rPr lang="en-US" sz="4000" dirty="0">
                <a:effectLst/>
              </a:rPr>
              <a:t>Sexual selection in eusocial shrimps? </a:t>
            </a:r>
            <a:endParaRPr lang="en-US" sz="4000" dirty="0"/>
          </a:p>
        </p:txBody>
      </p:sp>
      <p:sp>
        <p:nvSpPr>
          <p:cNvPr id="5" name="Content Placeholder 4"/>
          <p:cNvSpPr>
            <a:spLocks noGrp="1"/>
          </p:cNvSpPr>
          <p:nvPr>
            <p:ph idx="1"/>
          </p:nvPr>
        </p:nvSpPr>
        <p:spPr/>
        <p:txBody>
          <a:bodyPr/>
          <a:lstStyle/>
          <a:p>
            <a:pPr marL="0" indent="0">
              <a:buNone/>
            </a:pPr>
            <a:r>
              <a:rPr lang="en-US" dirty="0">
                <a:effectLst/>
              </a:rPr>
              <a:t>Q6. i) Graphically present the data. ii) Present the t-test </a:t>
            </a:r>
            <a:r>
              <a:rPr lang="en-US" dirty="0" smtClean="0">
                <a:effectLst/>
              </a:rPr>
              <a:t>results.</a:t>
            </a:r>
            <a:endParaRPr lang="en-US" dirty="0">
              <a:effectLst/>
            </a:endParaRPr>
          </a:p>
          <a:p>
            <a:endParaRPr lang="en-US" dirty="0"/>
          </a:p>
        </p:txBody>
      </p:sp>
      <p:sp>
        <p:nvSpPr>
          <p:cNvPr id="2" name="TextBox 1"/>
          <p:cNvSpPr txBox="1"/>
          <p:nvPr/>
        </p:nvSpPr>
        <p:spPr>
          <a:xfrm>
            <a:off x="1324958" y="1188537"/>
            <a:ext cx="6494085" cy="369332"/>
          </a:xfrm>
          <a:prstGeom prst="rect">
            <a:avLst/>
          </a:prstGeom>
          <a:noFill/>
        </p:spPr>
        <p:txBody>
          <a:bodyPr wrap="none" rtlCol="0">
            <a:spAutoFit/>
          </a:bodyPr>
          <a:lstStyle/>
          <a:p>
            <a:r>
              <a:rPr lang="en-US" dirty="0" smtClean="0"/>
              <a:t>Download: “</a:t>
            </a:r>
            <a:r>
              <a:rPr lang="en-US" dirty="0" err="1" smtClean="0"/>
              <a:t>Eusocial_species_morphometric_S.regalis.xlsx</a:t>
            </a:r>
            <a:r>
              <a:rPr lang="en-US" dirty="0" smtClean="0"/>
              <a:t>”</a:t>
            </a:r>
            <a:endParaRPr lang="en-US" dirty="0"/>
          </a:p>
        </p:txBody>
      </p:sp>
    </p:spTree>
    <p:extLst>
      <p:ext uri="{BB962C8B-B14F-4D97-AF65-F5344CB8AC3E}">
        <p14:creationId xmlns:p14="http://schemas.microsoft.com/office/powerpoint/2010/main" val="36133080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9468"/>
            <a:ext cx="9144000" cy="1417638"/>
          </a:xfrm>
        </p:spPr>
        <p:txBody>
          <a:bodyPr/>
          <a:lstStyle/>
          <a:p>
            <a:r>
              <a:rPr lang="en-US" sz="4000" dirty="0">
                <a:effectLst/>
              </a:rPr>
              <a:t>Sexual selection in eusocial shrimps? </a:t>
            </a:r>
            <a:endParaRPr lang="en-US" sz="4000" dirty="0"/>
          </a:p>
        </p:txBody>
      </p:sp>
      <p:sp>
        <p:nvSpPr>
          <p:cNvPr id="5" name="Content Placeholder 4"/>
          <p:cNvSpPr>
            <a:spLocks noGrp="1"/>
          </p:cNvSpPr>
          <p:nvPr>
            <p:ph idx="1"/>
          </p:nvPr>
        </p:nvSpPr>
        <p:spPr/>
        <p:txBody>
          <a:bodyPr/>
          <a:lstStyle/>
          <a:p>
            <a:pPr marL="0" indent="0">
              <a:buNone/>
            </a:pPr>
            <a:r>
              <a:rPr lang="en-US" dirty="0">
                <a:effectLst/>
              </a:rPr>
              <a:t>Q7. Does the result from eusocial species support the prediction of sexual selection?</a:t>
            </a:r>
          </a:p>
          <a:p>
            <a:pPr marL="0" indent="0">
              <a:buNone/>
            </a:pPr>
            <a:r>
              <a:rPr lang="en-US" dirty="0">
                <a:effectLst/>
              </a:rPr>
              <a:t> </a:t>
            </a:r>
            <a:r>
              <a:rPr lang="en-US" dirty="0" smtClean="0">
                <a:effectLst/>
              </a:rPr>
              <a:t> - NO. Eusocial shrimp </a:t>
            </a:r>
            <a:r>
              <a:rPr lang="en-US" i="1" dirty="0" smtClean="0">
                <a:effectLst/>
              </a:rPr>
              <a:t>S. </a:t>
            </a:r>
            <a:r>
              <a:rPr lang="en-US" i="1" dirty="0" err="1" smtClean="0">
                <a:effectLst/>
              </a:rPr>
              <a:t>regalis</a:t>
            </a:r>
            <a:r>
              <a:rPr lang="en-US" i="1" dirty="0" smtClean="0">
                <a:effectLst/>
              </a:rPr>
              <a:t> </a:t>
            </a:r>
            <a:r>
              <a:rPr lang="en-US" dirty="0" smtClean="0">
                <a:effectLst/>
              </a:rPr>
              <a:t>is not sexually dimorphic.</a:t>
            </a:r>
            <a:endParaRPr lang="en-US" dirty="0">
              <a:effectLst/>
            </a:endParaRPr>
          </a:p>
          <a:p>
            <a:pPr marL="0" indent="0">
              <a:buNone/>
            </a:pPr>
            <a:r>
              <a:rPr lang="en-US" dirty="0" smtClean="0">
                <a:effectLst/>
              </a:rPr>
              <a:t>Q8. </a:t>
            </a:r>
            <a:r>
              <a:rPr lang="en-US" dirty="0">
                <a:effectLst/>
              </a:rPr>
              <a:t>Come up with a different hypothesis to explain the pattern here.</a:t>
            </a:r>
          </a:p>
          <a:p>
            <a:pPr marL="0" indent="0">
              <a:buNone/>
            </a:pPr>
            <a:endParaRPr lang="en-US" dirty="0"/>
          </a:p>
        </p:txBody>
      </p:sp>
    </p:spTree>
    <p:extLst>
      <p:ext uri="{BB962C8B-B14F-4D97-AF65-F5344CB8AC3E}">
        <p14:creationId xmlns:p14="http://schemas.microsoft.com/office/powerpoint/2010/main" val="3497109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46" y="0"/>
            <a:ext cx="3250360" cy="1331056"/>
          </a:xfrm>
        </p:spPr>
        <p:txBody>
          <a:bodyPr anchor="t"/>
          <a:lstStyle/>
          <a:p>
            <a:r>
              <a:rPr lang="en-US" dirty="0" smtClean="0"/>
              <a:t>Sexual Dimorphism</a:t>
            </a:r>
            <a:endParaRPr lang="en-US" dirty="0"/>
          </a:p>
        </p:txBody>
      </p:sp>
      <p:sp>
        <p:nvSpPr>
          <p:cNvPr id="3" name="Text Placeholder 2"/>
          <p:cNvSpPr>
            <a:spLocks noGrp="1"/>
          </p:cNvSpPr>
          <p:nvPr>
            <p:ph type="body" sz="half" idx="2"/>
          </p:nvPr>
        </p:nvSpPr>
        <p:spPr>
          <a:xfrm>
            <a:off x="471237" y="1331056"/>
            <a:ext cx="3645332" cy="5126834"/>
          </a:xfrm>
        </p:spPr>
        <p:txBody>
          <a:bodyPr/>
          <a:lstStyle/>
          <a:p>
            <a:pPr marL="285750" indent="-285750" algn="l">
              <a:buFont typeface="Arial"/>
              <a:buChar char="•"/>
            </a:pPr>
            <a:r>
              <a:rPr lang="en-US" sz="2000" dirty="0" smtClean="0"/>
              <a:t>The two sexes exhibit different secondary sexual characters (i.e., beyond gonads/sexual organs)</a:t>
            </a:r>
          </a:p>
          <a:p>
            <a:pPr marL="285750" indent="-285750" algn="l">
              <a:buFont typeface="Arial"/>
              <a:buChar char="•"/>
            </a:pPr>
            <a:r>
              <a:rPr lang="en-US" sz="2000" dirty="0" smtClean="0"/>
              <a:t>Can include size, color, plumage, special structures, behavior, etc.</a:t>
            </a:r>
          </a:p>
          <a:p>
            <a:pPr marL="285750" indent="-285750" algn="l">
              <a:buFont typeface="Arial"/>
              <a:buChar char="•"/>
            </a:pPr>
            <a:r>
              <a:rPr lang="en-US" sz="2000" dirty="0" smtClean="0"/>
              <a:t>Usually, </a:t>
            </a:r>
            <a:r>
              <a:rPr lang="en-US" sz="2000" dirty="0"/>
              <a:t>morphological traits </a:t>
            </a:r>
            <a:r>
              <a:rPr lang="en-US" sz="2000" dirty="0" smtClean="0"/>
              <a:t>related </a:t>
            </a:r>
            <a:r>
              <a:rPr lang="en-US" sz="2000" dirty="0"/>
              <a:t>to competition or mate attraction are more pronounced in males </a:t>
            </a:r>
            <a:endParaRPr lang="en-US" sz="2000" dirty="0" smtClean="0"/>
          </a:p>
          <a:p>
            <a:pPr marL="285750" indent="-285750" algn="l">
              <a:buFont typeface="Arial"/>
              <a:buChar char="•"/>
            </a:pPr>
            <a:r>
              <a:rPr lang="en-US" sz="2000" dirty="0" smtClean="0"/>
              <a:t>Why?</a:t>
            </a:r>
          </a:p>
          <a:p>
            <a:pPr marL="285750" indent="-285750" algn="l">
              <a:buFont typeface="Arial"/>
              <a:buChar char="•"/>
            </a:pPr>
            <a:r>
              <a:rPr lang="en-US" sz="2000" dirty="0" smtClean="0"/>
              <a:t>SEXUAL SELECTION</a:t>
            </a:r>
            <a:endParaRPr lang="en-US" sz="1400" dirty="0" smtClean="0"/>
          </a:p>
        </p:txBody>
      </p:sp>
      <p:pic>
        <p:nvPicPr>
          <p:cNvPr id="6" name="Picture Placeholder 5" descr="Male_and_female_pheasant Wiki.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4" name="Picture Placeholder 13" descr="Moose_animal_pair_bull_and_cow_moose.jpg"/>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sp>
        <p:nvSpPr>
          <p:cNvPr id="7" name="TextBox 6"/>
          <p:cNvSpPr txBox="1"/>
          <p:nvPr/>
        </p:nvSpPr>
        <p:spPr>
          <a:xfrm>
            <a:off x="4593593" y="6451480"/>
            <a:ext cx="2941831" cy="400110"/>
          </a:xfrm>
          <a:prstGeom prst="rect">
            <a:avLst/>
          </a:prstGeom>
          <a:noFill/>
        </p:spPr>
        <p:txBody>
          <a:bodyPr wrap="none" rtlCol="0" anchor="b">
            <a:spAutoFit/>
          </a:bodyPr>
          <a:lstStyle/>
          <a:p>
            <a:r>
              <a:rPr lang="en-US" sz="1000" dirty="0" smtClean="0">
                <a:solidFill>
                  <a:schemeClr val="bg1"/>
                </a:solidFill>
              </a:rPr>
              <a:t>Top : </a:t>
            </a:r>
            <a:r>
              <a:rPr lang="en-US" sz="1000" dirty="0" err="1" smtClean="0">
                <a:solidFill>
                  <a:schemeClr val="bg1"/>
                </a:solidFill>
              </a:rPr>
              <a:t>ChrisO</a:t>
            </a:r>
            <a:r>
              <a:rPr lang="en-US" sz="1000" dirty="0" smtClean="0">
                <a:solidFill>
                  <a:schemeClr val="bg1"/>
                </a:solidFill>
              </a:rPr>
              <a:t> at </a:t>
            </a:r>
            <a:r>
              <a:rPr lang="en-US" sz="1000" dirty="0">
                <a:solidFill>
                  <a:schemeClr val="bg1"/>
                </a:solidFill>
              </a:rPr>
              <a:t>English </a:t>
            </a:r>
            <a:r>
              <a:rPr lang="en-US" sz="1000" dirty="0" smtClean="0">
                <a:solidFill>
                  <a:schemeClr val="bg1"/>
                </a:solidFill>
              </a:rPr>
              <a:t>Wikipedia</a:t>
            </a:r>
          </a:p>
          <a:p>
            <a:r>
              <a:rPr lang="en-US" sz="1000" dirty="0">
                <a:solidFill>
                  <a:schemeClr val="bg1"/>
                </a:solidFill>
              </a:rPr>
              <a:t>Bottom: </a:t>
            </a:r>
            <a:r>
              <a:rPr lang="en-US" sz="1000" dirty="0" err="1" smtClean="0">
                <a:solidFill>
                  <a:schemeClr val="bg1"/>
                </a:solidFill>
              </a:rPr>
              <a:t>Hagerty</a:t>
            </a:r>
            <a:r>
              <a:rPr lang="en-US" sz="1000" dirty="0" smtClean="0">
                <a:solidFill>
                  <a:schemeClr val="bg1"/>
                </a:solidFill>
              </a:rPr>
              <a:t> </a:t>
            </a:r>
            <a:r>
              <a:rPr lang="en-US" sz="1000" dirty="0">
                <a:solidFill>
                  <a:schemeClr val="bg1"/>
                </a:solidFill>
              </a:rPr>
              <a:t>Ryan, U.S.FWS </a:t>
            </a:r>
            <a:r>
              <a:rPr lang="en-US" sz="1000" dirty="0" smtClean="0">
                <a:solidFill>
                  <a:schemeClr val="bg1"/>
                </a:solidFill>
              </a:rPr>
              <a:t>, public domain</a:t>
            </a:r>
            <a:endParaRPr lang="en-US" sz="1000" dirty="0">
              <a:solidFill>
                <a:schemeClr val="bg1"/>
              </a:solidFill>
            </a:endParaRPr>
          </a:p>
        </p:txBody>
      </p:sp>
    </p:spTree>
    <p:extLst>
      <p:ext uri="{BB962C8B-B14F-4D97-AF65-F5344CB8AC3E}">
        <p14:creationId xmlns:p14="http://schemas.microsoft.com/office/powerpoint/2010/main" val="2576828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2" y="79468"/>
            <a:ext cx="9100387" cy="1417638"/>
          </a:xfrm>
        </p:spPr>
        <p:txBody>
          <a:bodyPr/>
          <a:lstStyle/>
          <a:p>
            <a:r>
              <a:rPr lang="en-US" sz="4000" dirty="0">
                <a:effectLst/>
              </a:rPr>
              <a:t>Sexual selection in eusocial shrimps? </a:t>
            </a:r>
            <a:endParaRPr lang="en-US" sz="4000" dirty="0"/>
          </a:p>
        </p:txBody>
      </p:sp>
      <p:sp>
        <p:nvSpPr>
          <p:cNvPr id="3" name="Text Placeholder 2"/>
          <p:cNvSpPr>
            <a:spLocks noGrp="1"/>
          </p:cNvSpPr>
          <p:nvPr>
            <p:ph type="body" idx="1"/>
          </p:nvPr>
        </p:nvSpPr>
        <p:spPr>
          <a:xfrm>
            <a:off x="1" y="1687512"/>
            <a:ext cx="4422773" cy="903288"/>
          </a:xfrm>
        </p:spPr>
        <p:txBody>
          <a:bodyPr/>
          <a:lstStyle/>
          <a:p>
            <a:pPr algn="l"/>
            <a:r>
              <a:rPr lang="en-US" sz="3600" dirty="0" smtClean="0">
                <a:solidFill>
                  <a:schemeClr val="accent3">
                    <a:lumMod val="20000"/>
                    <a:lumOff val="80000"/>
                  </a:schemeClr>
                </a:solidFill>
              </a:rPr>
              <a:t>Communal</a:t>
            </a:r>
            <a:endParaRPr lang="en-US" sz="3600" dirty="0">
              <a:solidFill>
                <a:schemeClr val="accent3">
                  <a:lumMod val="20000"/>
                  <a:lumOff val="80000"/>
                </a:schemeClr>
              </a:solidFill>
            </a:endParaRPr>
          </a:p>
        </p:txBody>
      </p:sp>
      <p:sp>
        <p:nvSpPr>
          <p:cNvPr id="4" name="Content Placeholder 3"/>
          <p:cNvSpPr>
            <a:spLocks noGrp="1"/>
          </p:cNvSpPr>
          <p:nvPr>
            <p:ph sz="half" idx="2"/>
          </p:nvPr>
        </p:nvSpPr>
        <p:spPr>
          <a:xfrm>
            <a:off x="1" y="2649071"/>
            <a:ext cx="4422774" cy="3608293"/>
          </a:xfrm>
        </p:spPr>
        <p:txBody>
          <a:bodyPr>
            <a:normAutofit/>
          </a:bodyPr>
          <a:lstStyle/>
          <a:p>
            <a:r>
              <a:rPr lang="en-US" sz="2400" dirty="0" smtClean="0"/>
              <a:t>Males compete for females</a:t>
            </a:r>
          </a:p>
          <a:p>
            <a:pPr marL="0" indent="0">
              <a:buNone/>
            </a:pPr>
            <a:r>
              <a:rPr lang="en-US" sz="2400" dirty="0"/>
              <a:t/>
            </a:r>
            <a:br>
              <a:rPr lang="en-US" sz="2400" dirty="0"/>
            </a:br>
            <a:endParaRPr lang="en-US" sz="2400" dirty="0"/>
          </a:p>
          <a:p>
            <a:r>
              <a:rPr lang="en-US" sz="2400" dirty="0" smtClean="0"/>
              <a:t>Relative claw size:</a:t>
            </a:r>
          </a:p>
          <a:p>
            <a:pPr lvl="1"/>
            <a:r>
              <a:rPr lang="en-US" sz="2000" dirty="0" smtClean="0"/>
              <a:t>Male &gt; Female</a:t>
            </a:r>
          </a:p>
          <a:p>
            <a:r>
              <a:rPr lang="en-US" sz="2200" dirty="0" smtClean="0"/>
              <a:t>‘Sexually dimorphic’</a:t>
            </a:r>
            <a:endParaRPr lang="en-US" sz="2200" dirty="0"/>
          </a:p>
        </p:txBody>
      </p:sp>
      <p:sp>
        <p:nvSpPr>
          <p:cNvPr id="5" name="Text Placeholder 4"/>
          <p:cNvSpPr>
            <a:spLocks noGrp="1"/>
          </p:cNvSpPr>
          <p:nvPr>
            <p:ph type="body" sz="quarter" idx="3"/>
          </p:nvPr>
        </p:nvSpPr>
        <p:spPr/>
        <p:txBody>
          <a:bodyPr/>
          <a:lstStyle/>
          <a:p>
            <a:pPr algn="l"/>
            <a:r>
              <a:rPr lang="en-US" sz="3600" dirty="0" smtClean="0">
                <a:solidFill>
                  <a:srgbClr val="FFD6CB"/>
                </a:solidFill>
              </a:rPr>
              <a:t>Eusocial</a:t>
            </a:r>
            <a:endParaRPr lang="en-US" sz="3600" dirty="0">
              <a:solidFill>
                <a:srgbClr val="FFD6CB"/>
              </a:solidFill>
            </a:endParaRPr>
          </a:p>
        </p:txBody>
      </p:sp>
      <p:sp>
        <p:nvSpPr>
          <p:cNvPr id="6" name="Content Placeholder 5"/>
          <p:cNvSpPr>
            <a:spLocks noGrp="1"/>
          </p:cNvSpPr>
          <p:nvPr>
            <p:ph sz="quarter" idx="4"/>
          </p:nvPr>
        </p:nvSpPr>
        <p:spPr>
          <a:xfrm>
            <a:off x="4719636" y="2649071"/>
            <a:ext cx="4424363" cy="3608293"/>
          </a:xfrm>
        </p:spPr>
        <p:txBody>
          <a:bodyPr>
            <a:normAutofit/>
          </a:bodyPr>
          <a:lstStyle/>
          <a:p>
            <a:r>
              <a:rPr lang="en-US" sz="2400" dirty="0" smtClean="0"/>
              <a:t>Males compete for Females</a:t>
            </a:r>
          </a:p>
          <a:p>
            <a:r>
              <a:rPr lang="en-US" sz="2400" dirty="0" smtClean="0"/>
              <a:t>Females compete to be queen</a:t>
            </a:r>
          </a:p>
          <a:p>
            <a:r>
              <a:rPr lang="en-US" sz="2400" dirty="0"/>
              <a:t>Relative claw size:</a:t>
            </a:r>
          </a:p>
          <a:p>
            <a:pPr lvl="1"/>
            <a:r>
              <a:rPr lang="en-US" sz="2000" dirty="0"/>
              <a:t>Male </a:t>
            </a:r>
            <a:r>
              <a:rPr lang="en-US" sz="2000" dirty="0" smtClean="0"/>
              <a:t>= Female</a:t>
            </a:r>
          </a:p>
          <a:p>
            <a:r>
              <a:rPr lang="en-US" sz="2200" dirty="0"/>
              <a:t>‘Sexually </a:t>
            </a:r>
            <a:r>
              <a:rPr lang="en-US" sz="2200" dirty="0" smtClean="0"/>
              <a:t>monomorphic</a:t>
            </a:r>
            <a:r>
              <a:rPr lang="en-US" sz="2200" dirty="0"/>
              <a:t>’</a:t>
            </a:r>
          </a:p>
          <a:p>
            <a:endParaRPr lang="en-US" sz="2200" dirty="0"/>
          </a:p>
        </p:txBody>
      </p:sp>
    </p:spTree>
    <p:extLst>
      <p:ext uri="{BB962C8B-B14F-4D97-AF65-F5344CB8AC3E}">
        <p14:creationId xmlns:p14="http://schemas.microsoft.com/office/powerpoint/2010/main" val="3656690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anim calcmode="lin" valueType="num">
                                      <p:cBhvr>
                                        <p:cTn id="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anim calcmode="lin" valueType="num">
                                      <p:cBhvr>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anim calcmode="lin" valueType="num">
                                      <p:cBhvr>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anim calcmode="lin" valueType="num">
                                      <p:cBhvr>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anim calcmode="lin" valueType="num">
                                      <p:cBhvr>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anim calcmode="lin" valueType="num">
                                      <p:cBhvr>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stretch>
            <a:fillRect/>
          </a:stretch>
        </p:blipFill>
        <p:spPr>
          <a:xfrm>
            <a:off x="2313248" y="1169997"/>
            <a:ext cx="3881538" cy="5175384"/>
          </a:xfrm>
          <a:prstGeom prst="rect">
            <a:avLst/>
          </a:prstGeom>
        </p:spPr>
      </p:pic>
      <p:sp>
        <p:nvSpPr>
          <p:cNvPr id="45" name="TextBox 44"/>
          <p:cNvSpPr txBox="1"/>
          <p:nvPr/>
        </p:nvSpPr>
        <p:spPr>
          <a:xfrm>
            <a:off x="-65438" y="959913"/>
            <a:ext cx="2449436" cy="646331"/>
          </a:xfrm>
          <a:prstGeom prst="rect">
            <a:avLst/>
          </a:prstGeom>
          <a:noFill/>
        </p:spPr>
        <p:txBody>
          <a:bodyPr wrap="none" rtlCol="0">
            <a:spAutoFit/>
          </a:bodyPr>
          <a:lstStyle/>
          <a:p>
            <a:pPr algn="ctr"/>
            <a:r>
              <a:rPr lang="en-US" i="1" dirty="0" smtClean="0"/>
              <a:t>S. yano </a:t>
            </a:r>
            <a:r>
              <a:rPr lang="en-US" dirty="0" smtClean="0"/>
              <a:t>(Pair-forming)</a:t>
            </a:r>
            <a:endParaRPr lang="en-US" i="1" dirty="0" smtClean="0"/>
          </a:p>
          <a:p>
            <a:pPr algn="ctr"/>
            <a:r>
              <a:rPr lang="en-US" dirty="0" smtClean="0"/>
              <a:t>Male &gt; Female</a:t>
            </a:r>
            <a:endParaRPr lang="en-US" dirty="0"/>
          </a:p>
        </p:txBody>
      </p:sp>
      <p:sp>
        <p:nvSpPr>
          <p:cNvPr id="51" name="TextBox 50"/>
          <p:cNvSpPr txBox="1"/>
          <p:nvPr/>
        </p:nvSpPr>
        <p:spPr>
          <a:xfrm>
            <a:off x="6525273" y="963881"/>
            <a:ext cx="2201359" cy="738664"/>
          </a:xfrm>
          <a:prstGeom prst="rect">
            <a:avLst/>
          </a:prstGeom>
          <a:noFill/>
        </p:spPr>
        <p:txBody>
          <a:bodyPr wrap="none" rtlCol="0">
            <a:spAutoFit/>
          </a:bodyPr>
          <a:lstStyle/>
          <a:p>
            <a:pPr algn="ctr"/>
            <a:r>
              <a:rPr lang="en-US" i="1" dirty="0" smtClean="0"/>
              <a:t>S. brooksi </a:t>
            </a:r>
            <a:r>
              <a:rPr lang="en-US" dirty="0" smtClean="0"/>
              <a:t>(Eusocial)</a:t>
            </a:r>
            <a:endParaRPr lang="en-US" i="1" dirty="0" smtClean="0"/>
          </a:p>
          <a:p>
            <a:pPr algn="ctr"/>
            <a:r>
              <a:rPr lang="en-US" dirty="0" smtClean="0"/>
              <a:t>Male </a:t>
            </a:r>
            <a:r>
              <a:rPr lang="en-US" sz="2400" dirty="0">
                <a:latin typeface="ＭＳ ゴシック"/>
                <a:ea typeface="ＭＳ ゴシック"/>
                <a:cs typeface="ＭＳ ゴシック"/>
              </a:rPr>
              <a:t>=</a:t>
            </a:r>
            <a:r>
              <a:rPr lang="en-US" dirty="0" smtClean="0"/>
              <a:t> Female</a:t>
            </a:r>
            <a:endParaRPr lang="en-US" dirty="0"/>
          </a:p>
        </p:txBody>
      </p:sp>
      <p:sp>
        <p:nvSpPr>
          <p:cNvPr id="46" name="TextBox 45"/>
          <p:cNvSpPr txBox="1"/>
          <p:nvPr/>
        </p:nvSpPr>
        <p:spPr>
          <a:xfrm>
            <a:off x="4783514" y="6457717"/>
            <a:ext cx="4366450" cy="430887"/>
          </a:xfrm>
          <a:prstGeom prst="rect">
            <a:avLst/>
          </a:prstGeom>
          <a:noFill/>
        </p:spPr>
        <p:txBody>
          <a:bodyPr wrap="none" rtlCol="0">
            <a:spAutoFit/>
          </a:bodyPr>
          <a:lstStyle/>
          <a:p>
            <a:pPr algn="r"/>
            <a:r>
              <a:rPr lang="en-US" sz="1100" dirty="0" smtClean="0"/>
              <a:t>Data: Chak et al. (2015) Proceedings B</a:t>
            </a:r>
          </a:p>
          <a:p>
            <a:pPr algn="r"/>
            <a:r>
              <a:rPr lang="en-US" sz="1100" dirty="0" smtClean="0"/>
              <a:t>Photo </a:t>
            </a:r>
            <a:r>
              <a:rPr lang="en-US" sz="1100" dirty="0" err="1" smtClean="0"/>
              <a:t>credits:Rios</a:t>
            </a:r>
            <a:r>
              <a:rPr lang="en-US" sz="1100" dirty="0" smtClean="0"/>
              <a:t> </a:t>
            </a:r>
            <a:r>
              <a:rPr lang="en-US" sz="1100" dirty="0"/>
              <a:t>&amp; Duffy 2007 </a:t>
            </a:r>
            <a:r>
              <a:rPr lang="en-US" sz="1100" dirty="0" err="1"/>
              <a:t>Zootaxa</a:t>
            </a:r>
            <a:r>
              <a:rPr lang="en-US" sz="1100" dirty="0"/>
              <a:t> </a:t>
            </a:r>
            <a:r>
              <a:rPr lang="en-US" sz="1100" dirty="0" smtClean="0"/>
              <a:t>; Anker et al 2012 </a:t>
            </a:r>
            <a:r>
              <a:rPr lang="en-US" sz="1100" dirty="0" err="1" smtClean="0"/>
              <a:t>Zootaxa</a:t>
            </a:r>
            <a:endParaRPr lang="en-US" sz="1100" dirty="0"/>
          </a:p>
        </p:txBody>
      </p:sp>
      <p:grpSp>
        <p:nvGrpSpPr>
          <p:cNvPr id="55" name="Group 54"/>
          <p:cNvGrpSpPr/>
          <p:nvPr/>
        </p:nvGrpSpPr>
        <p:grpSpPr>
          <a:xfrm>
            <a:off x="0" y="1730322"/>
            <a:ext cx="2313248" cy="3469872"/>
            <a:chOff x="1" y="1323234"/>
            <a:chExt cx="2313248" cy="3469872"/>
          </a:xfrm>
        </p:grpSpPr>
        <p:grpSp>
          <p:nvGrpSpPr>
            <p:cNvPr id="43" name="Group 42"/>
            <p:cNvGrpSpPr/>
            <p:nvPr/>
          </p:nvGrpSpPr>
          <p:grpSpPr>
            <a:xfrm>
              <a:off x="9886" y="1323234"/>
              <a:ext cx="2303362" cy="3469872"/>
              <a:chOff x="-12700" y="1452599"/>
              <a:chExt cx="2959100" cy="4457700"/>
            </a:xfrm>
          </p:grpSpPr>
          <p:pic>
            <p:nvPicPr>
              <p:cNvPr id="36" name="Picture 35"/>
              <p:cNvPicPr>
                <a:picLocks noChangeAspect="1"/>
              </p:cNvPicPr>
              <p:nvPr/>
            </p:nvPicPr>
            <p:blipFill>
              <a:blip r:embed="rId4"/>
              <a:stretch>
                <a:fillRect/>
              </a:stretch>
            </p:blipFill>
            <p:spPr>
              <a:xfrm>
                <a:off x="0" y="1452599"/>
                <a:ext cx="2946400" cy="2235200"/>
              </a:xfrm>
              <a:prstGeom prst="rect">
                <a:avLst/>
              </a:prstGeom>
            </p:spPr>
          </p:pic>
          <p:pic>
            <p:nvPicPr>
              <p:cNvPr id="37" name="Picture 36"/>
              <p:cNvPicPr>
                <a:picLocks noChangeAspect="1"/>
              </p:cNvPicPr>
              <p:nvPr/>
            </p:nvPicPr>
            <p:blipFill>
              <a:blip r:embed="rId5"/>
              <a:stretch>
                <a:fillRect/>
              </a:stretch>
            </p:blipFill>
            <p:spPr>
              <a:xfrm>
                <a:off x="-12700" y="3687799"/>
                <a:ext cx="2959100" cy="2222500"/>
              </a:xfrm>
              <a:prstGeom prst="rect">
                <a:avLst/>
              </a:prstGeom>
            </p:spPr>
          </p:pic>
          <p:sp>
            <p:nvSpPr>
              <p:cNvPr id="38" name="TextBox 37"/>
              <p:cNvSpPr txBox="1"/>
              <p:nvPr/>
            </p:nvSpPr>
            <p:spPr>
              <a:xfrm>
                <a:off x="1953443" y="1501104"/>
                <a:ext cx="992957" cy="474476"/>
              </a:xfrm>
              <a:prstGeom prst="rect">
                <a:avLst/>
              </a:prstGeom>
              <a:noFill/>
            </p:spPr>
            <p:txBody>
              <a:bodyPr wrap="square" rtlCol="0">
                <a:spAutoFit/>
              </a:bodyPr>
              <a:lstStyle/>
              <a:p>
                <a:r>
                  <a:rPr lang="en-US" dirty="0" smtClean="0">
                    <a:solidFill>
                      <a:schemeClr val="bg1"/>
                    </a:solidFill>
                  </a:rPr>
                  <a:t>Male</a:t>
                </a:r>
                <a:endParaRPr lang="en-US" dirty="0">
                  <a:solidFill>
                    <a:schemeClr val="bg1"/>
                  </a:solidFill>
                </a:endParaRPr>
              </a:p>
            </p:txBody>
          </p:sp>
          <p:sp>
            <p:nvSpPr>
              <p:cNvPr id="42" name="TextBox 41"/>
              <p:cNvSpPr txBox="1"/>
              <p:nvPr/>
            </p:nvSpPr>
            <p:spPr>
              <a:xfrm>
                <a:off x="0" y="3687799"/>
                <a:ext cx="1182628" cy="474476"/>
              </a:xfrm>
              <a:prstGeom prst="rect">
                <a:avLst/>
              </a:prstGeom>
              <a:noFill/>
            </p:spPr>
            <p:txBody>
              <a:bodyPr wrap="none" rtlCol="0">
                <a:spAutoFit/>
              </a:bodyPr>
              <a:lstStyle/>
              <a:p>
                <a:r>
                  <a:rPr lang="en-US" dirty="0" smtClean="0">
                    <a:solidFill>
                      <a:srgbClr val="FFFFFF"/>
                    </a:solidFill>
                  </a:rPr>
                  <a:t>Female</a:t>
                </a:r>
                <a:endParaRPr lang="en-US" dirty="0">
                  <a:solidFill>
                    <a:srgbClr val="FFFFFF"/>
                  </a:solidFill>
                </a:endParaRPr>
              </a:p>
            </p:txBody>
          </p:sp>
        </p:grpSp>
        <p:sp>
          <p:nvSpPr>
            <p:cNvPr id="57" name="Rectangle 56"/>
            <p:cNvSpPr/>
            <p:nvPr/>
          </p:nvSpPr>
          <p:spPr>
            <a:xfrm>
              <a:off x="1" y="1323234"/>
              <a:ext cx="2313248" cy="3466198"/>
            </a:xfrm>
            <a:prstGeom prst="rect">
              <a:avLst/>
            </a:prstGeom>
            <a:no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6194786" y="1703867"/>
            <a:ext cx="2857500" cy="3471591"/>
            <a:chOff x="6194786" y="1318110"/>
            <a:chExt cx="2857500" cy="3471591"/>
          </a:xfrm>
        </p:grpSpPr>
        <p:sp>
          <p:nvSpPr>
            <p:cNvPr id="58" name="Rectangle 57"/>
            <p:cNvSpPr/>
            <p:nvPr/>
          </p:nvSpPr>
          <p:spPr>
            <a:xfrm>
              <a:off x="6194786" y="1323234"/>
              <a:ext cx="2857500" cy="3466198"/>
            </a:xfrm>
            <a:prstGeom prst="rect">
              <a:avLst/>
            </a:prstGeom>
            <a:solidFill>
              <a:schemeClr val="tx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p:cNvGrpSpPr/>
            <p:nvPr/>
          </p:nvGrpSpPr>
          <p:grpSpPr>
            <a:xfrm>
              <a:off x="6194787" y="1318110"/>
              <a:ext cx="2857499" cy="3471591"/>
              <a:chOff x="5700184" y="1121127"/>
              <a:chExt cx="3205762" cy="3945935"/>
            </a:xfrm>
          </p:grpSpPr>
          <p:grpSp>
            <p:nvGrpSpPr>
              <p:cNvPr id="41" name="Group 40"/>
              <p:cNvGrpSpPr/>
              <p:nvPr/>
            </p:nvGrpSpPr>
            <p:grpSpPr>
              <a:xfrm rot="5400000">
                <a:off x="5507386" y="1313925"/>
                <a:ext cx="3591357" cy="3205762"/>
                <a:chOff x="2699269" y="2615006"/>
                <a:chExt cx="3591357" cy="3205762"/>
              </a:xfrm>
            </p:grpSpPr>
            <p:pic>
              <p:nvPicPr>
                <p:cNvPr id="39" name="Picture 38"/>
                <p:cNvPicPr>
                  <a:picLocks noChangeAspect="1"/>
                </p:cNvPicPr>
                <p:nvPr/>
              </p:nvPicPr>
              <p:blipFill rotWithShape="1">
                <a:blip r:embed="rId6" cstate="screen">
                  <a:extLst>
                    <a:ext uri="{28A0092B-C50C-407E-A947-70E740481C1C}">
                      <a14:useLocalDpi xmlns:a14="http://schemas.microsoft.com/office/drawing/2010/main"/>
                    </a:ext>
                  </a:extLst>
                </a:blip>
                <a:srcRect l="1149" t="4219" r="7288" b="3003"/>
                <a:stretch/>
              </p:blipFill>
              <p:spPr>
                <a:xfrm>
                  <a:off x="2748016" y="2615006"/>
                  <a:ext cx="3418777" cy="1649592"/>
                </a:xfrm>
                <a:prstGeom prst="rect">
                  <a:avLst/>
                </a:prstGeom>
                <a:solidFill>
                  <a:schemeClr val="bg1"/>
                </a:solidFill>
                <a:ln>
                  <a:solidFill>
                    <a:schemeClr val="bg1"/>
                  </a:solidFill>
                </a:ln>
                <a:effectLst/>
              </p:spPr>
            </p:pic>
            <p:pic>
              <p:nvPicPr>
                <p:cNvPr id="40" name="Picture 39"/>
                <p:cNvPicPr>
                  <a:picLocks noChangeAspect="1"/>
                </p:cNvPicPr>
                <p:nvPr/>
              </p:nvPicPr>
              <p:blipFill rotWithShape="1">
                <a:blip r:embed="rId7" cstate="screen">
                  <a:extLst>
                    <a:ext uri="{28A0092B-C50C-407E-A947-70E740481C1C}">
                      <a14:useLocalDpi xmlns:a14="http://schemas.microsoft.com/office/drawing/2010/main"/>
                    </a:ext>
                  </a:extLst>
                </a:blip>
                <a:srcRect l="-148" t="9975" r="9088" b="10187"/>
                <a:stretch/>
              </p:blipFill>
              <p:spPr>
                <a:xfrm>
                  <a:off x="2699269" y="4428448"/>
                  <a:ext cx="3591357" cy="1392320"/>
                </a:xfrm>
                <a:prstGeom prst="rect">
                  <a:avLst/>
                </a:prstGeom>
                <a:ln>
                  <a:noFill/>
                </a:ln>
                <a:effectLst/>
              </p:spPr>
            </p:pic>
          </p:grpSp>
          <p:sp>
            <p:nvSpPr>
              <p:cNvPr id="47" name="TextBox 46"/>
              <p:cNvSpPr txBox="1"/>
              <p:nvPr/>
            </p:nvSpPr>
            <p:spPr>
              <a:xfrm>
                <a:off x="7608944" y="4643292"/>
                <a:ext cx="780993" cy="419796"/>
              </a:xfrm>
              <a:prstGeom prst="rect">
                <a:avLst/>
              </a:prstGeom>
              <a:noFill/>
            </p:spPr>
            <p:txBody>
              <a:bodyPr wrap="none" rtlCol="0">
                <a:spAutoFit/>
              </a:bodyPr>
              <a:lstStyle/>
              <a:p>
                <a:r>
                  <a:rPr lang="en-US" dirty="0" smtClean="0">
                    <a:solidFill>
                      <a:srgbClr val="FFFFFF"/>
                    </a:solidFill>
                  </a:rPr>
                  <a:t>Male</a:t>
                </a:r>
                <a:endParaRPr lang="en-US" dirty="0">
                  <a:solidFill>
                    <a:srgbClr val="FFFFFF"/>
                  </a:solidFill>
                </a:endParaRPr>
              </a:p>
            </p:txBody>
          </p:sp>
          <p:sp>
            <p:nvSpPr>
              <p:cNvPr id="49" name="TextBox 48"/>
              <p:cNvSpPr txBox="1"/>
              <p:nvPr/>
            </p:nvSpPr>
            <p:spPr>
              <a:xfrm>
                <a:off x="5912720" y="4647266"/>
                <a:ext cx="1032752" cy="419796"/>
              </a:xfrm>
              <a:prstGeom prst="rect">
                <a:avLst/>
              </a:prstGeom>
              <a:noFill/>
            </p:spPr>
            <p:txBody>
              <a:bodyPr wrap="none" rtlCol="0">
                <a:spAutoFit/>
              </a:bodyPr>
              <a:lstStyle/>
              <a:p>
                <a:r>
                  <a:rPr lang="en-US" dirty="0" smtClean="0">
                    <a:solidFill>
                      <a:srgbClr val="FFFFFF"/>
                    </a:solidFill>
                  </a:rPr>
                  <a:t>Female</a:t>
                </a:r>
                <a:endParaRPr lang="en-US" dirty="0">
                  <a:solidFill>
                    <a:srgbClr val="FFFFFF"/>
                  </a:solidFill>
                </a:endParaRPr>
              </a:p>
            </p:txBody>
          </p:sp>
        </p:grpSp>
      </p:grpSp>
      <p:sp>
        <p:nvSpPr>
          <p:cNvPr id="2" name="Title 1"/>
          <p:cNvSpPr>
            <a:spLocks noGrp="1"/>
          </p:cNvSpPr>
          <p:nvPr>
            <p:ph type="title"/>
          </p:nvPr>
        </p:nvSpPr>
        <p:spPr>
          <a:xfrm>
            <a:off x="762652" y="36177"/>
            <a:ext cx="7612063" cy="1417638"/>
          </a:xfrm>
        </p:spPr>
        <p:txBody>
          <a:bodyPr anchor="t"/>
          <a:lstStyle/>
          <a:p>
            <a:r>
              <a:rPr lang="en-US" sz="3200" dirty="0"/>
              <a:t>Consequence of eusociality: </a:t>
            </a:r>
            <a:br>
              <a:rPr lang="en-US" sz="3200" dirty="0"/>
            </a:br>
            <a:r>
              <a:rPr lang="en-US" sz="3200" dirty="0"/>
              <a:t>Reduced sexual dimorphism</a:t>
            </a:r>
            <a:br>
              <a:rPr lang="en-US" sz="3200" dirty="0"/>
            </a:br>
            <a:endParaRPr lang="en-US" sz="3200" dirty="0"/>
          </a:p>
        </p:txBody>
      </p:sp>
    </p:spTree>
    <p:extLst>
      <p:ext uri="{BB962C8B-B14F-4D97-AF65-F5344CB8AC3E}">
        <p14:creationId xmlns:p14="http://schemas.microsoft.com/office/powerpoint/2010/main" val="993578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9468"/>
            <a:ext cx="9144000" cy="1417638"/>
          </a:xfrm>
        </p:spPr>
        <p:txBody>
          <a:bodyPr/>
          <a:lstStyle/>
          <a:p>
            <a:r>
              <a:rPr lang="en-US" sz="4000" dirty="0">
                <a:effectLst/>
              </a:rPr>
              <a:t>Sexual selection in eusocial shrimps? </a:t>
            </a:r>
            <a:endParaRPr lang="en-US" sz="4000" dirty="0"/>
          </a:p>
        </p:txBody>
      </p:sp>
      <p:sp>
        <p:nvSpPr>
          <p:cNvPr id="5" name="Content Placeholder 4"/>
          <p:cNvSpPr>
            <a:spLocks noGrp="1"/>
          </p:cNvSpPr>
          <p:nvPr>
            <p:ph idx="1"/>
          </p:nvPr>
        </p:nvSpPr>
        <p:spPr/>
        <p:txBody>
          <a:bodyPr/>
          <a:lstStyle/>
          <a:p>
            <a:r>
              <a:rPr lang="en-US" dirty="0">
                <a:effectLst/>
              </a:rPr>
              <a:t>Effect of sexual selection on males are balanced out by that females CAN also compete in eusocial </a:t>
            </a:r>
            <a:r>
              <a:rPr lang="en-US" dirty="0" smtClean="0">
                <a:effectLst/>
              </a:rPr>
              <a:t>group</a:t>
            </a:r>
          </a:p>
          <a:p>
            <a:r>
              <a:rPr lang="en-US" dirty="0" smtClean="0">
                <a:effectLst/>
              </a:rPr>
              <a:t>Females compete </a:t>
            </a:r>
            <a:r>
              <a:rPr lang="en-US" dirty="0">
                <a:effectLst/>
              </a:rPr>
              <a:t>NOT for males, but for the dominant breeding position</a:t>
            </a:r>
          </a:p>
          <a:p>
            <a:pPr marL="0" indent="0">
              <a:buNone/>
            </a:pPr>
            <a:endParaRPr lang="en-US" dirty="0"/>
          </a:p>
        </p:txBody>
      </p:sp>
    </p:spTree>
    <p:extLst>
      <p:ext uri="{BB962C8B-B14F-4D97-AF65-F5344CB8AC3E}">
        <p14:creationId xmlns:p14="http://schemas.microsoft.com/office/powerpoint/2010/main" val="40742644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rPr>
              <a:t>VII. The case for reversed sexual </a:t>
            </a:r>
            <a:r>
              <a:rPr lang="en-US" dirty="0" smtClean="0">
                <a:effectLst/>
              </a:rPr>
              <a:t>dimorphism</a:t>
            </a:r>
            <a:endParaRPr lang="en-US" dirty="0"/>
          </a:p>
        </p:txBody>
      </p:sp>
      <p:sp>
        <p:nvSpPr>
          <p:cNvPr id="5" name="Text Placeholder 4"/>
          <p:cNvSpPr>
            <a:spLocks noGrp="1"/>
          </p:cNvSpPr>
          <p:nvPr>
            <p:ph type="body" idx="1"/>
          </p:nvPr>
        </p:nvSpPr>
        <p:spPr/>
        <p:txBody>
          <a:bodyPr/>
          <a:lstStyle/>
          <a:p>
            <a:r>
              <a:rPr lang="en-US" dirty="0" smtClean="0"/>
              <a:t>Why are females larger than males in some species?</a:t>
            </a:r>
            <a:endParaRPr lang="en-US" dirty="0"/>
          </a:p>
        </p:txBody>
      </p:sp>
    </p:spTree>
    <p:extLst>
      <p:ext uri="{BB962C8B-B14F-4D97-AF65-F5344CB8AC3E}">
        <p14:creationId xmlns:p14="http://schemas.microsoft.com/office/powerpoint/2010/main" val="256656310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b="-116"/>
          <a:stretch/>
        </p:blipFill>
        <p:spPr>
          <a:xfrm rot="21414752">
            <a:off x="73929" y="3842702"/>
            <a:ext cx="4644308" cy="2892325"/>
          </a:xfrm>
        </p:spPr>
      </p:pic>
      <p:pic>
        <p:nvPicPr>
          <p:cNvPr id="12" name="Picture 11" descr="Athene_noctua_(cropp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53546">
            <a:off x="4775682" y="606591"/>
            <a:ext cx="2441222" cy="2493163"/>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6340003" y="162898"/>
            <a:ext cx="800219" cy="369332"/>
          </a:xfrm>
          <a:prstGeom prst="rect">
            <a:avLst/>
          </a:prstGeom>
          <a:noFill/>
        </p:spPr>
        <p:txBody>
          <a:bodyPr wrap="none" rtlCol="0">
            <a:spAutoFit/>
          </a:bodyPr>
          <a:lstStyle/>
          <a:p>
            <a:r>
              <a:rPr lang="en-US" b="1" dirty="0" smtClean="0">
                <a:solidFill>
                  <a:schemeClr val="bg1"/>
                </a:solidFill>
              </a:rPr>
              <a:t>F &gt; M</a:t>
            </a:r>
            <a:endParaRPr lang="en-US" b="1" dirty="0">
              <a:solidFill>
                <a:schemeClr val="bg1"/>
              </a:solidFill>
            </a:endParaRPr>
          </a:p>
        </p:txBody>
      </p:sp>
      <p:sp>
        <p:nvSpPr>
          <p:cNvPr id="14" name="TextBox 13"/>
          <p:cNvSpPr txBox="1"/>
          <p:nvPr/>
        </p:nvSpPr>
        <p:spPr>
          <a:xfrm>
            <a:off x="1679222" y="183444"/>
            <a:ext cx="1082348" cy="369332"/>
          </a:xfrm>
          <a:prstGeom prst="rect">
            <a:avLst/>
          </a:prstGeom>
          <a:noFill/>
        </p:spPr>
        <p:txBody>
          <a:bodyPr wrap="none" rtlCol="0">
            <a:spAutoFit/>
          </a:bodyPr>
          <a:lstStyle/>
          <a:p>
            <a:r>
              <a:rPr lang="en-US" b="1" dirty="0" smtClean="0">
                <a:solidFill>
                  <a:schemeClr val="bg1"/>
                </a:solidFill>
              </a:rPr>
              <a:t>F &gt;&gt;&gt; M</a:t>
            </a:r>
            <a:endParaRPr lang="en-US" b="1" dirty="0">
              <a:solidFill>
                <a:schemeClr val="bg1"/>
              </a:solidFill>
            </a:endParaRPr>
          </a:p>
        </p:txBody>
      </p:sp>
      <p:pic>
        <p:nvPicPr>
          <p:cNvPr id="10" name="Picture Placeholder 9" descr="Male_and_female_A._appensa.jpg"/>
          <p:cNvPicPr>
            <a:picLocks noGrp="1" noChangeAspect="1"/>
          </p:cNvPicPr>
          <p:nvPr>
            <p:ph type="pic" sz="quarter" idx="14"/>
          </p:nvPr>
        </p:nvPicPr>
        <p:blipFill rotWithShape="1">
          <a:blip r:embed="rId5" cstate="screen">
            <a:extLst>
              <a:ext uri="{28A0092B-C50C-407E-A947-70E740481C1C}">
                <a14:useLocalDpi xmlns:a14="http://schemas.microsoft.com/office/drawing/2010/main"/>
              </a:ext>
            </a:extLst>
          </a:blip>
          <a:srcRect/>
          <a:stretch/>
        </p:blipFill>
        <p:spPr>
          <a:xfrm rot="307655">
            <a:off x="922335" y="770778"/>
            <a:ext cx="2741267" cy="3185030"/>
          </a:xfrm>
        </p:spPr>
      </p:pic>
      <p:pic>
        <p:nvPicPr>
          <p:cNvPr id="15" name="Picture 14" descr="Puerto_Rican_Sharp-shinned_hawk_perched_on_tree_limb.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64774">
            <a:off x="6340003" y="2703865"/>
            <a:ext cx="2384284" cy="4041246"/>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4343428" y="6611273"/>
            <a:ext cx="2215495" cy="276999"/>
          </a:xfrm>
          <a:prstGeom prst="rect">
            <a:avLst/>
          </a:prstGeom>
          <a:noFill/>
        </p:spPr>
        <p:txBody>
          <a:bodyPr wrap="none" rtlCol="0">
            <a:spAutoFit/>
          </a:bodyPr>
          <a:lstStyle/>
          <a:p>
            <a:r>
              <a:rPr lang="en-US" sz="1200" dirty="0" smtClean="0"/>
              <a:t>Photos</a:t>
            </a:r>
            <a:r>
              <a:rPr lang="en-US" sz="1200" dirty="0"/>
              <a:t>: Wikimedia Commons</a:t>
            </a:r>
            <a:endParaRPr lang="en-US" sz="1200" b="1" dirty="0">
              <a:solidFill>
                <a:schemeClr val="bg1"/>
              </a:solidFill>
            </a:endParaRPr>
          </a:p>
        </p:txBody>
      </p:sp>
      <p:sp>
        <p:nvSpPr>
          <p:cNvPr id="3" name="TextBox 2"/>
          <p:cNvSpPr txBox="1"/>
          <p:nvPr/>
        </p:nvSpPr>
        <p:spPr>
          <a:xfrm rot="294373">
            <a:off x="795234" y="3596617"/>
            <a:ext cx="428322" cy="246221"/>
          </a:xfrm>
          <a:prstGeom prst="rect">
            <a:avLst/>
          </a:prstGeom>
          <a:noFill/>
        </p:spPr>
        <p:txBody>
          <a:bodyPr wrap="none" rtlCol="0">
            <a:spAutoFit/>
          </a:bodyPr>
          <a:lstStyle/>
          <a:p>
            <a:r>
              <a:rPr lang="en-US" sz="1000" b="1" dirty="0" err="1" smtClean="0">
                <a:solidFill>
                  <a:srgbClr val="000000"/>
                </a:solidFill>
              </a:rPr>
              <a:t>Sibi</a:t>
            </a:r>
            <a:endParaRPr lang="en-US" sz="1000" b="1" dirty="0">
              <a:solidFill>
                <a:srgbClr val="000000"/>
              </a:solidFill>
            </a:endParaRPr>
          </a:p>
        </p:txBody>
      </p:sp>
      <p:sp>
        <p:nvSpPr>
          <p:cNvPr id="6" name="TextBox 5"/>
          <p:cNvSpPr txBox="1"/>
          <p:nvPr/>
        </p:nvSpPr>
        <p:spPr>
          <a:xfrm rot="21443810">
            <a:off x="131445" y="6628448"/>
            <a:ext cx="654045" cy="246221"/>
          </a:xfrm>
          <a:prstGeom prst="rect">
            <a:avLst/>
          </a:prstGeom>
          <a:noFill/>
        </p:spPr>
        <p:txBody>
          <a:bodyPr wrap="none" rtlCol="0">
            <a:spAutoFit/>
          </a:bodyPr>
          <a:lstStyle/>
          <a:p>
            <a:r>
              <a:rPr lang="en-US" sz="1000" dirty="0"/>
              <a:t>Sanba38 </a:t>
            </a:r>
            <a:endParaRPr lang="en-US" sz="1000" b="1" dirty="0">
              <a:solidFill>
                <a:schemeClr val="bg1"/>
              </a:solidFill>
            </a:endParaRPr>
          </a:p>
        </p:txBody>
      </p:sp>
      <p:sp>
        <p:nvSpPr>
          <p:cNvPr id="7" name="TextBox 6"/>
          <p:cNvSpPr txBox="1"/>
          <p:nvPr/>
        </p:nvSpPr>
        <p:spPr>
          <a:xfrm rot="285055">
            <a:off x="4687142" y="2794536"/>
            <a:ext cx="1047344" cy="246221"/>
          </a:xfrm>
          <a:prstGeom prst="rect">
            <a:avLst/>
          </a:prstGeom>
          <a:noFill/>
        </p:spPr>
        <p:txBody>
          <a:bodyPr wrap="none" rtlCol="0">
            <a:spAutoFit/>
          </a:bodyPr>
          <a:lstStyle/>
          <a:p>
            <a:r>
              <a:rPr lang="en-US" sz="1000" dirty="0" err="1"/>
              <a:t>Athene_noctua</a:t>
            </a:r>
            <a:endParaRPr lang="en-US" sz="1000" b="1" dirty="0">
              <a:solidFill>
                <a:schemeClr val="bg1"/>
              </a:solidFill>
            </a:endParaRPr>
          </a:p>
        </p:txBody>
      </p:sp>
      <p:sp>
        <p:nvSpPr>
          <p:cNvPr id="8" name="TextBox 7"/>
          <p:cNvSpPr txBox="1"/>
          <p:nvPr/>
        </p:nvSpPr>
        <p:spPr>
          <a:xfrm rot="21233164">
            <a:off x="8052290" y="6452084"/>
            <a:ext cx="851515" cy="246221"/>
          </a:xfrm>
          <a:prstGeom prst="rect">
            <a:avLst/>
          </a:prstGeom>
          <a:noFill/>
        </p:spPr>
        <p:txBody>
          <a:bodyPr wrap="none" rtlCol="0">
            <a:spAutoFit/>
          </a:bodyPr>
          <a:lstStyle/>
          <a:p>
            <a:r>
              <a:rPr lang="en-US" sz="1000" dirty="0"/>
              <a:t>Mike Morel</a:t>
            </a:r>
            <a:endParaRPr lang="en-US" sz="1000" b="1" dirty="0">
              <a:solidFill>
                <a:schemeClr val="bg1"/>
              </a:solidFill>
            </a:endParaRPr>
          </a:p>
        </p:txBody>
      </p:sp>
    </p:spTree>
    <p:extLst>
      <p:ext uri="{BB962C8B-B14F-4D97-AF65-F5344CB8AC3E}">
        <p14:creationId xmlns:p14="http://schemas.microsoft.com/office/powerpoint/2010/main" val="35129755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9468"/>
            <a:ext cx="9144000" cy="1417638"/>
          </a:xfrm>
        </p:spPr>
        <p:txBody>
          <a:bodyPr/>
          <a:lstStyle/>
          <a:p>
            <a:r>
              <a:rPr lang="en-US" dirty="0" smtClean="0"/>
              <a:t>Reverse sexual dimorphism</a:t>
            </a:r>
            <a:endParaRPr lang="en-US" dirty="0"/>
          </a:p>
        </p:txBody>
      </p:sp>
      <p:sp>
        <p:nvSpPr>
          <p:cNvPr id="5" name="Content Placeholder 4"/>
          <p:cNvSpPr>
            <a:spLocks noGrp="1"/>
          </p:cNvSpPr>
          <p:nvPr>
            <p:ph idx="1"/>
          </p:nvPr>
        </p:nvSpPr>
        <p:spPr/>
        <p:txBody>
          <a:bodyPr/>
          <a:lstStyle/>
          <a:p>
            <a:r>
              <a:rPr lang="en-US" dirty="0">
                <a:effectLst/>
              </a:rPr>
              <a:t>Hypothesize why this </a:t>
            </a:r>
            <a:r>
              <a:rPr lang="en-US" dirty="0" smtClean="0">
                <a:effectLst/>
              </a:rPr>
              <a:t>could have evolved? </a:t>
            </a:r>
          </a:p>
          <a:p>
            <a:r>
              <a:rPr lang="en-US" dirty="0" smtClean="0">
                <a:effectLst/>
              </a:rPr>
              <a:t>What </a:t>
            </a:r>
            <a:r>
              <a:rPr lang="en-US" dirty="0">
                <a:effectLst/>
              </a:rPr>
              <a:t>is the prediction from your hypothesis? </a:t>
            </a:r>
            <a:endParaRPr lang="en-US" dirty="0" smtClean="0">
              <a:effectLst/>
            </a:endParaRPr>
          </a:p>
          <a:p>
            <a:r>
              <a:rPr lang="en-US" dirty="0" smtClean="0">
                <a:effectLst/>
              </a:rPr>
              <a:t>How </a:t>
            </a:r>
            <a:r>
              <a:rPr lang="en-US" dirty="0">
                <a:effectLst/>
              </a:rPr>
              <a:t>would you test your hypothesis? </a:t>
            </a:r>
            <a:r>
              <a:rPr lang="en-US" dirty="0" smtClean="0">
                <a:effectLst/>
              </a:rPr>
              <a:t/>
            </a:r>
            <a:br>
              <a:rPr lang="en-US" dirty="0" smtClean="0">
                <a:effectLst/>
              </a:rPr>
            </a:br>
            <a:r>
              <a:rPr lang="en-US" dirty="0" smtClean="0">
                <a:effectLst/>
              </a:rPr>
              <a:t>Consider possible confounding factors.</a:t>
            </a:r>
            <a:endParaRPr lang="en-US" dirty="0"/>
          </a:p>
        </p:txBody>
      </p:sp>
    </p:spTree>
    <p:extLst>
      <p:ext uri="{BB962C8B-B14F-4D97-AF65-F5344CB8AC3E}">
        <p14:creationId xmlns:p14="http://schemas.microsoft.com/office/powerpoint/2010/main" val="341562595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9468"/>
            <a:ext cx="9144000" cy="1417638"/>
          </a:xfrm>
        </p:spPr>
        <p:txBody>
          <a:bodyPr/>
          <a:lstStyle/>
          <a:p>
            <a:r>
              <a:rPr lang="en-US" dirty="0" smtClean="0"/>
              <a:t>Reverse sexual dimorphism</a:t>
            </a:r>
            <a:endParaRPr lang="en-US" dirty="0"/>
          </a:p>
        </p:txBody>
      </p:sp>
      <p:sp>
        <p:nvSpPr>
          <p:cNvPr id="5" name="Content Placeholder 4"/>
          <p:cNvSpPr>
            <a:spLocks noGrp="1"/>
          </p:cNvSpPr>
          <p:nvPr>
            <p:ph idx="1"/>
          </p:nvPr>
        </p:nvSpPr>
        <p:spPr>
          <a:xfrm>
            <a:off x="765175" y="2070847"/>
            <a:ext cx="7612064" cy="2111010"/>
          </a:xfrm>
        </p:spPr>
        <p:txBody>
          <a:bodyPr/>
          <a:lstStyle/>
          <a:p>
            <a:pPr marL="0" indent="0">
              <a:buNone/>
            </a:pPr>
            <a:r>
              <a:rPr lang="en-US" sz="2800" dirty="0" smtClean="0"/>
              <a:t>Possible hypotheses:</a:t>
            </a:r>
          </a:p>
          <a:p>
            <a:pPr marL="457200" indent="-457200">
              <a:buFont typeface="+mj-lt"/>
              <a:buAutoNum type="arabicPeriod"/>
            </a:pPr>
            <a:r>
              <a:rPr lang="en-US" sz="2800" dirty="0" smtClean="0"/>
              <a:t>Ecological difference between sexes </a:t>
            </a:r>
          </a:p>
          <a:p>
            <a:pPr marL="457200" indent="-457200">
              <a:buFont typeface="+mj-lt"/>
              <a:buAutoNum type="arabicPeriod"/>
            </a:pPr>
            <a:r>
              <a:rPr lang="en-US" sz="2800" dirty="0" smtClean="0"/>
              <a:t>Breeding role differentiation</a:t>
            </a:r>
          </a:p>
          <a:p>
            <a:pPr marL="0" indent="0">
              <a:buNone/>
            </a:pPr>
            <a:endParaRPr lang="en-US" dirty="0"/>
          </a:p>
        </p:txBody>
      </p:sp>
    </p:spTree>
    <p:extLst>
      <p:ext uri="{BB962C8B-B14F-4D97-AF65-F5344CB8AC3E}">
        <p14:creationId xmlns:p14="http://schemas.microsoft.com/office/powerpoint/2010/main" val="317005408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8496" y="1990853"/>
            <a:ext cx="9144000" cy="2410460"/>
          </a:xfrm>
        </p:spPr>
        <p:txBody>
          <a:bodyPr/>
          <a:lstStyle/>
          <a:p>
            <a:pPr marL="0" indent="0">
              <a:buNone/>
            </a:pPr>
            <a:r>
              <a:rPr lang="en-US" dirty="0"/>
              <a:t>Zimmer, Carl; </a:t>
            </a:r>
            <a:r>
              <a:rPr lang="en-US" dirty="0" err="1"/>
              <a:t>Emlen</a:t>
            </a:r>
            <a:r>
              <a:rPr lang="en-US" dirty="0"/>
              <a:t>, Douglas J. (2013). </a:t>
            </a:r>
            <a:r>
              <a:rPr lang="en-US" dirty="0" smtClean="0"/>
              <a:t/>
            </a:r>
            <a:br>
              <a:rPr lang="en-US" dirty="0" smtClean="0"/>
            </a:br>
            <a:r>
              <a:rPr lang="en-US" dirty="0" smtClean="0"/>
              <a:t>Evolution</a:t>
            </a:r>
            <a:r>
              <a:rPr lang="en-US" dirty="0"/>
              <a:t>: Making Sense of Life (1st ed.). </a:t>
            </a:r>
            <a:r>
              <a:rPr lang="en-US" dirty="0" smtClean="0"/>
              <a:t/>
            </a:r>
            <a:br>
              <a:rPr lang="en-US" dirty="0" smtClean="0"/>
            </a:br>
            <a:r>
              <a:rPr lang="en-US" dirty="0" smtClean="0"/>
              <a:t>Greenwood </a:t>
            </a:r>
            <a:r>
              <a:rPr lang="en-US" dirty="0"/>
              <a:t>Village, CO: Roberts and Company Publishers</a:t>
            </a:r>
            <a:r>
              <a:rPr lang="en-US" dirty="0" smtClean="0"/>
              <a:t>.</a:t>
            </a:r>
          </a:p>
          <a:p>
            <a:pPr marL="0" indent="0">
              <a:buNone/>
            </a:pPr>
            <a:r>
              <a:rPr lang="en-US" dirty="0"/>
              <a:t>Brennan, P. (2010) Sexual Selection. </a:t>
            </a:r>
            <a:r>
              <a:rPr lang="en-US" dirty="0" smtClean="0"/>
              <a:t/>
            </a:r>
            <a:br>
              <a:rPr lang="en-US" dirty="0" smtClean="0"/>
            </a:br>
            <a:r>
              <a:rPr lang="en-US" dirty="0" smtClean="0"/>
              <a:t>Nature </a:t>
            </a:r>
            <a:r>
              <a:rPr lang="en-US" dirty="0"/>
              <a:t>Education Knowledge 3(10):79</a:t>
            </a:r>
          </a:p>
          <a:p>
            <a:pPr marL="0" indent="0">
              <a:buNone/>
            </a:pPr>
            <a:endParaRPr lang="en-US" dirty="0"/>
          </a:p>
        </p:txBody>
      </p:sp>
    </p:spTree>
    <p:extLst>
      <p:ext uri="{BB962C8B-B14F-4D97-AF65-F5344CB8AC3E}">
        <p14:creationId xmlns:p14="http://schemas.microsoft.com/office/powerpoint/2010/main" val="38765529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Natural selection</a:t>
            </a:r>
            <a:endParaRPr lang="en-US" dirty="0"/>
          </a:p>
        </p:txBody>
      </p:sp>
      <p:sp>
        <p:nvSpPr>
          <p:cNvPr id="9" name="Content Placeholder 8"/>
          <p:cNvSpPr>
            <a:spLocks noGrp="1"/>
          </p:cNvSpPr>
          <p:nvPr>
            <p:ph idx="1"/>
          </p:nvPr>
        </p:nvSpPr>
        <p:spPr/>
        <p:txBody>
          <a:bodyPr/>
          <a:lstStyle/>
          <a:p>
            <a:r>
              <a:rPr lang="en-US" dirty="0"/>
              <a:t>Natural selection is the differential survival and reproduction of individuals due to differences in phenotype (Zimmer &amp; </a:t>
            </a:r>
            <a:r>
              <a:rPr lang="en-US" dirty="0" err="1"/>
              <a:t>Emlen</a:t>
            </a:r>
            <a:r>
              <a:rPr lang="en-US" dirty="0"/>
              <a:t> 2013</a:t>
            </a:r>
            <a:r>
              <a:rPr lang="en-US" dirty="0" smtClean="0"/>
              <a:t>)</a:t>
            </a:r>
          </a:p>
          <a:p>
            <a:r>
              <a:rPr lang="en-US" dirty="0" smtClean="0"/>
              <a:t>One of many mechanisms* of evolution</a:t>
            </a:r>
            <a:endParaRPr lang="en-US" dirty="0"/>
          </a:p>
        </p:txBody>
      </p:sp>
      <p:sp>
        <p:nvSpPr>
          <p:cNvPr id="11" name="TextBox 10"/>
          <p:cNvSpPr txBox="1"/>
          <p:nvPr/>
        </p:nvSpPr>
        <p:spPr>
          <a:xfrm>
            <a:off x="0" y="5540099"/>
            <a:ext cx="9482083" cy="369332"/>
          </a:xfrm>
          <a:prstGeom prst="rect">
            <a:avLst/>
          </a:prstGeom>
          <a:noFill/>
        </p:spPr>
        <p:txBody>
          <a:bodyPr wrap="none" rtlCol="0">
            <a:spAutoFit/>
          </a:bodyPr>
          <a:lstStyle/>
          <a:p>
            <a:r>
              <a:rPr lang="en-US" dirty="0" smtClean="0">
                <a:solidFill>
                  <a:schemeClr val="bg1"/>
                </a:solidFill>
              </a:rPr>
              <a:t>* Other mechanisms of evolution are mutation, genetic drift, recombination &amp; gene flow</a:t>
            </a:r>
            <a:endParaRPr lang="en-US" dirty="0">
              <a:solidFill>
                <a:schemeClr val="bg1"/>
              </a:solidFill>
            </a:endParaRPr>
          </a:p>
        </p:txBody>
      </p:sp>
    </p:spTree>
    <p:extLst>
      <p:ext uri="{BB962C8B-B14F-4D97-AF65-F5344CB8AC3E}">
        <p14:creationId xmlns:p14="http://schemas.microsoft.com/office/powerpoint/2010/main" val="855066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Natural selection at work</a:t>
            </a:r>
            <a:endParaRPr lang="en-US" dirty="0"/>
          </a:p>
        </p:txBody>
      </p:sp>
      <p:sp>
        <p:nvSpPr>
          <p:cNvPr id="12" name="TextBox 11"/>
          <p:cNvSpPr txBox="1"/>
          <p:nvPr/>
        </p:nvSpPr>
        <p:spPr>
          <a:xfrm>
            <a:off x="9080" y="6165502"/>
            <a:ext cx="7437853" cy="646331"/>
          </a:xfrm>
          <a:prstGeom prst="rect">
            <a:avLst/>
          </a:prstGeom>
          <a:noFill/>
        </p:spPr>
        <p:txBody>
          <a:bodyPr wrap="none" rtlCol="0">
            <a:spAutoFit/>
          </a:bodyPr>
          <a:lstStyle/>
          <a:p>
            <a:r>
              <a:rPr lang="en-US" dirty="0" smtClean="0">
                <a:solidFill>
                  <a:schemeClr val="bg1"/>
                </a:solidFill>
              </a:rPr>
              <a:t>LEARN MORE</a:t>
            </a:r>
            <a:r>
              <a:rPr lang="en-US" dirty="0">
                <a:solidFill>
                  <a:schemeClr val="bg1"/>
                </a:solidFill>
              </a:rPr>
              <a:t>: </a:t>
            </a:r>
            <a:r>
              <a:rPr lang="en-US" dirty="0" smtClean="0">
                <a:solidFill>
                  <a:schemeClr val="bg1"/>
                </a:solidFill>
              </a:rPr>
              <a:t>The </a:t>
            </a:r>
            <a:r>
              <a:rPr lang="en-US" dirty="0">
                <a:solidFill>
                  <a:schemeClr val="bg1"/>
                </a:solidFill>
              </a:rPr>
              <a:t>University of California Museum of Paleontology's </a:t>
            </a:r>
            <a:r>
              <a:rPr lang="en-US" dirty="0" smtClean="0">
                <a:solidFill>
                  <a:schemeClr val="bg1"/>
                </a:solidFill>
              </a:rPr>
              <a:t/>
            </a:r>
            <a:br>
              <a:rPr lang="en-US" dirty="0" smtClean="0">
                <a:solidFill>
                  <a:schemeClr val="bg1"/>
                </a:solidFill>
              </a:rPr>
            </a:br>
            <a:r>
              <a:rPr lang="en-US" dirty="0" smtClean="0">
                <a:solidFill>
                  <a:schemeClr val="bg1"/>
                </a:solidFill>
              </a:rPr>
              <a:t>Understanding </a:t>
            </a:r>
            <a:r>
              <a:rPr lang="en-US" dirty="0">
                <a:solidFill>
                  <a:schemeClr val="bg1"/>
                </a:solidFill>
              </a:rPr>
              <a:t>Evolution (http://</a:t>
            </a:r>
            <a:r>
              <a:rPr lang="en-US" dirty="0" err="1">
                <a:solidFill>
                  <a:schemeClr val="bg1"/>
                </a:solidFill>
              </a:rPr>
              <a:t>evolution.berkeley.edu</a:t>
            </a:r>
            <a:r>
              <a:rPr lang="en-US" dirty="0">
                <a:solidFill>
                  <a:schemeClr val="bg1"/>
                </a:solidFill>
              </a:rPr>
              <a:t>)</a:t>
            </a:r>
          </a:p>
        </p:txBody>
      </p:sp>
      <p:pic>
        <p:nvPicPr>
          <p:cNvPr id="3" name="Picture 2"/>
          <p:cNvPicPr>
            <a:picLocks noChangeAspect="1"/>
          </p:cNvPicPr>
          <p:nvPr/>
        </p:nvPicPr>
        <p:blipFill>
          <a:blip r:embed="rId3"/>
          <a:stretch>
            <a:fillRect/>
          </a:stretch>
        </p:blipFill>
        <p:spPr>
          <a:xfrm>
            <a:off x="2505008" y="2033109"/>
            <a:ext cx="2238963" cy="1511300"/>
          </a:xfrm>
          <a:prstGeom prst="rect">
            <a:avLst/>
          </a:prstGeom>
        </p:spPr>
      </p:pic>
      <p:pic>
        <p:nvPicPr>
          <p:cNvPr id="4" name="Picture 3"/>
          <p:cNvPicPr>
            <a:picLocks noChangeAspect="1"/>
          </p:cNvPicPr>
          <p:nvPr/>
        </p:nvPicPr>
        <p:blipFill>
          <a:blip r:embed="rId4"/>
          <a:stretch>
            <a:fillRect/>
          </a:stretch>
        </p:blipFill>
        <p:spPr>
          <a:xfrm>
            <a:off x="5076955" y="2020409"/>
            <a:ext cx="1524000" cy="1524000"/>
          </a:xfrm>
          <a:prstGeom prst="rect">
            <a:avLst/>
          </a:prstGeom>
        </p:spPr>
      </p:pic>
      <p:pic>
        <p:nvPicPr>
          <p:cNvPr id="5" name="Picture 4"/>
          <p:cNvPicPr>
            <a:picLocks noChangeAspect="1"/>
          </p:cNvPicPr>
          <p:nvPr/>
        </p:nvPicPr>
        <p:blipFill>
          <a:blip r:embed="rId5"/>
          <a:stretch>
            <a:fillRect/>
          </a:stretch>
        </p:blipFill>
        <p:spPr>
          <a:xfrm>
            <a:off x="6911570" y="2033109"/>
            <a:ext cx="1465667" cy="1465667"/>
          </a:xfrm>
          <a:prstGeom prst="rect">
            <a:avLst/>
          </a:prstGeom>
        </p:spPr>
      </p:pic>
      <p:sp>
        <p:nvSpPr>
          <p:cNvPr id="6" name="TextBox 5"/>
          <p:cNvSpPr txBox="1"/>
          <p:nvPr/>
        </p:nvSpPr>
        <p:spPr>
          <a:xfrm>
            <a:off x="765174" y="3544675"/>
            <a:ext cx="1122197" cy="646331"/>
          </a:xfrm>
          <a:prstGeom prst="rect">
            <a:avLst/>
          </a:prstGeom>
          <a:noFill/>
        </p:spPr>
        <p:txBody>
          <a:bodyPr wrap="none" rtlCol="0">
            <a:spAutoFit/>
          </a:bodyPr>
          <a:lstStyle/>
          <a:p>
            <a:pPr algn="ctr"/>
            <a:r>
              <a:rPr lang="en-US" dirty="0" smtClean="0">
                <a:solidFill>
                  <a:srgbClr val="FFFFFF"/>
                </a:solidFill>
              </a:rPr>
              <a:t>Variation </a:t>
            </a:r>
          </a:p>
          <a:p>
            <a:pPr algn="ctr"/>
            <a:r>
              <a:rPr lang="en-US" dirty="0" smtClean="0">
                <a:solidFill>
                  <a:srgbClr val="FFFFFF"/>
                </a:solidFill>
              </a:rPr>
              <a:t>in trait</a:t>
            </a:r>
            <a:endParaRPr lang="en-US" dirty="0">
              <a:solidFill>
                <a:srgbClr val="FFFFFF"/>
              </a:solidFill>
            </a:endParaRPr>
          </a:p>
        </p:txBody>
      </p:sp>
      <p:sp>
        <p:nvSpPr>
          <p:cNvPr id="7" name="TextBox 6"/>
          <p:cNvSpPr txBox="1"/>
          <p:nvPr/>
        </p:nvSpPr>
        <p:spPr>
          <a:xfrm>
            <a:off x="2876506" y="3544675"/>
            <a:ext cx="1519504" cy="646331"/>
          </a:xfrm>
          <a:prstGeom prst="rect">
            <a:avLst/>
          </a:prstGeom>
          <a:noFill/>
        </p:spPr>
        <p:txBody>
          <a:bodyPr wrap="none" rtlCol="0">
            <a:spAutoFit/>
          </a:bodyPr>
          <a:lstStyle/>
          <a:p>
            <a:pPr algn="ctr"/>
            <a:r>
              <a:rPr lang="en-US" dirty="0" smtClean="0">
                <a:solidFill>
                  <a:srgbClr val="FFFFFF"/>
                </a:solidFill>
              </a:rPr>
              <a:t>Differential </a:t>
            </a:r>
            <a:br>
              <a:rPr lang="en-US" dirty="0" smtClean="0">
                <a:solidFill>
                  <a:srgbClr val="FFFFFF"/>
                </a:solidFill>
              </a:rPr>
            </a:br>
            <a:r>
              <a:rPr lang="en-US" dirty="0" smtClean="0">
                <a:solidFill>
                  <a:srgbClr val="FFFFFF"/>
                </a:solidFill>
              </a:rPr>
              <a:t>reproduction</a:t>
            </a:r>
            <a:endParaRPr lang="en-US" dirty="0">
              <a:solidFill>
                <a:srgbClr val="FFFFFF"/>
              </a:solidFill>
            </a:endParaRPr>
          </a:p>
        </p:txBody>
      </p:sp>
      <p:sp>
        <p:nvSpPr>
          <p:cNvPr id="13" name="TextBox 12"/>
          <p:cNvSpPr txBox="1"/>
          <p:nvPr/>
        </p:nvSpPr>
        <p:spPr>
          <a:xfrm>
            <a:off x="5299155" y="3590841"/>
            <a:ext cx="1084101" cy="646331"/>
          </a:xfrm>
          <a:prstGeom prst="rect">
            <a:avLst/>
          </a:prstGeom>
          <a:noFill/>
        </p:spPr>
        <p:txBody>
          <a:bodyPr wrap="none" rtlCol="0">
            <a:spAutoFit/>
          </a:bodyPr>
          <a:lstStyle/>
          <a:p>
            <a:pPr algn="ctr"/>
            <a:r>
              <a:rPr lang="en-US" dirty="0" smtClean="0">
                <a:solidFill>
                  <a:srgbClr val="FFFFFF"/>
                </a:solidFill>
              </a:rPr>
              <a:t>Trait is </a:t>
            </a:r>
          </a:p>
          <a:p>
            <a:pPr algn="ctr"/>
            <a:r>
              <a:rPr lang="en-US" dirty="0" smtClean="0">
                <a:solidFill>
                  <a:srgbClr val="FFFFFF"/>
                </a:solidFill>
              </a:rPr>
              <a:t>heritable</a:t>
            </a:r>
            <a:endParaRPr lang="en-US" dirty="0">
              <a:solidFill>
                <a:srgbClr val="FFFFFF"/>
              </a:solidFill>
            </a:endParaRPr>
          </a:p>
        </p:txBody>
      </p:sp>
      <p:sp>
        <p:nvSpPr>
          <p:cNvPr id="10" name="TextBox 9"/>
          <p:cNvSpPr txBox="1"/>
          <p:nvPr/>
        </p:nvSpPr>
        <p:spPr>
          <a:xfrm>
            <a:off x="638767" y="1651077"/>
            <a:ext cx="2635554" cy="369332"/>
          </a:xfrm>
          <a:prstGeom prst="rect">
            <a:avLst/>
          </a:prstGeom>
          <a:noFill/>
        </p:spPr>
        <p:txBody>
          <a:bodyPr wrap="square" rtlCol="0">
            <a:spAutoFit/>
          </a:bodyPr>
          <a:lstStyle/>
          <a:p>
            <a:r>
              <a:rPr lang="en-US" dirty="0" smtClean="0">
                <a:solidFill>
                  <a:srgbClr val="FFFFFF"/>
                </a:solidFill>
              </a:rPr>
              <a:t>Ancestral population</a:t>
            </a:r>
            <a:endParaRPr lang="en-US" dirty="0">
              <a:solidFill>
                <a:srgbClr val="FFFFFF"/>
              </a:solidFill>
            </a:endParaRPr>
          </a:p>
        </p:txBody>
      </p:sp>
      <p:sp>
        <p:nvSpPr>
          <p:cNvPr id="14" name="TextBox 13"/>
          <p:cNvSpPr txBox="1"/>
          <p:nvPr/>
        </p:nvSpPr>
        <p:spPr>
          <a:xfrm>
            <a:off x="6074324" y="1663777"/>
            <a:ext cx="2348546" cy="369332"/>
          </a:xfrm>
          <a:prstGeom prst="rect">
            <a:avLst/>
          </a:prstGeom>
          <a:noFill/>
        </p:spPr>
        <p:txBody>
          <a:bodyPr wrap="square" rtlCol="0">
            <a:spAutoFit/>
          </a:bodyPr>
          <a:lstStyle/>
          <a:p>
            <a:pPr algn="r"/>
            <a:r>
              <a:rPr lang="en-US" dirty="0" smtClean="0">
                <a:solidFill>
                  <a:srgbClr val="FFFFFF"/>
                </a:solidFill>
              </a:rPr>
              <a:t>Extant population</a:t>
            </a:r>
            <a:endParaRPr lang="en-US" dirty="0">
              <a:solidFill>
                <a:srgbClr val="FFFFFF"/>
              </a:solidFill>
            </a:endParaRPr>
          </a:p>
        </p:txBody>
      </p:sp>
      <p:sp>
        <p:nvSpPr>
          <p:cNvPr id="15" name="TextBox 14"/>
          <p:cNvSpPr txBox="1"/>
          <p:nvPr/>
        </p:nvSpPr>
        <p:spPr>
          <a:xfrm>
            <a:off x="7002830" y="3498776"/>
            <a:ext cx="1317075" cy="369332"/>
          </a:xfrm>
          <a:prstGeom prst="rect">
            <a:avLst/>
          </a:prstGeom>
          <a:noFill/>
        </p:spPr>
        <p:txBody>
          <a:bodyPr wrap="none" rtlCol="0">
            <a:spAutoFit/>
          </a:bodyPr>
          <a:lstStyle/>
          <a:p>
            <a:pPr algn="ctr"/>
            <a:r>
              <a:rPr lang="en-US" dirty="0" smtClean="0">
                <a:solidFill>
                  <a:srgbClr val="FFFFFF"/>
                </a:solidFill>
              </a:rPr>
              <a:t>“Adapted”</a:t>
            </a:r>
            <a:endParaRPr lang="en-US" dirty="0">
              <a:solidFill>
                <a:srgbClr val="FFFFFF"/>
              </a:solidFill>
            </a:endParaRPr>
          </a:p>
        </p:txBody>
      </p:sp>
      <p:sp>
        <p:nvSpPr>
          <p:cNvPr id="17" name="TextBox 16"/>
          <p:cNvSpPr txBox="1"/>
          <p:nvPr/>
        </p:nvSpPr>
        <p:spPr>
          <a:xfrm>
            <a:off x="528047" y="4343180"/>
            <a:ext cx="7849190" cy="1200328"/>
          </a:xfrm>
          <a:prstGeom prst="rect">
            <a:avLst/>
          </a:prstGeom>
          <a:noFill/>
        </p:spPr>
        <p:txBody>
          <a:bodyPr wrap="square" rtlCol="0">
            <a:spAutoFit/>
          </a:bodyPr>
          <a:lstStyle/>
          <a:p>
            <a:r>
              <a:rPr lang="en-US" sz="2400" dirty="0" smtClean="0">
                <a:solidFill>
                  <a:srgbClr val="FFFFFF"/>
                </a:solidFill>
              </a:rPr>
              <a:t>“Organisms </a:t>
            </a:r>
            <a:r>
              <a:rPr lang="en-US" sz="2400" dirty="0">
                <a:solidFill>
                  <a:srgbClr val="FFFFFF"/>
                </a:solidFill>
              </a:rPr>
              <a:t>better adapted to their environment would benefit from higher rates of survival than those less well equipped to do </a:t>
            </a:r>
            <a:r>
              <a:rPr lang="en-US" sz="2400" dirty="0" smtClean="0">
                <a:solidFill>
                  <a:srgbClr val="FFFFFF"/>
                </a:solidFill>
              </a:rPr>
              <a:t>so.</a:t>
            </a:r>
            <a:r>
              <a:rPr lang="en-US" sz="2400" dirty="0">
                <a:solidFill>
                  <a:srgbClr val="FFFFFF"/>
                </a:solidFill>
              </a:rPr>
              <a:t>” (</a:t>
            </a:r>
            <a:r>
              <a:rPr lang="en-US" sz="2400" dirty="0" smtClean="0">
                <a:solidFill>
                  <a:srgbClr val="FFFFFF"/>
                </a:solidFill>
              </a:rPr>
              <a:t>Brennan 2010)</a:t>
            </a:r>
            <a:endParaRPr lang="en-US" sz="2400" dirty="0">
              <a:solidFill>
                <a:srgbClr val="FFFFFF"/>
              </a:solidFill>
            </a:endParaRPr>
          </a:p>
        </p:txBody>
      </p:sp>
      <p:cxnSp>
        <p:nvCxnSpPr>
          <p:cNvPr id="19" name="Straight Arrow Connector 18"/>
          <p:cNvCxnSpPr/>
          <p:nvPr/>
        </p:nvCxnSpPr>
        <p:spPr>
          <a:xfrm flipV="1">
            <a:off x="3048000" y="1859280"/>
            <a:ext cx="3335256" cy="10160"/>
          </a:xfrm>
          <a:prstGeom prst="straightConnector1">
            <a:avLst/>
          </a:prstGeom>
          <a:ln w="3810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6"/>
          <a:stretch>
            <a:fillRect/>
          </a:stretch>
        </p:blipFill>
        <p:spPr>
          <a:xfrm>
            <a:off x="638767" y="2033109"/>
            <a:ext cx="1511300" cy="1511300"/>
          </a:xfrm>
          <a:prstGeom prst="rect">
            <a:avLst/>
          </a:prstGeom>
        </p:spPr>
      </p:pic>
    </p:spTree>
    <p:extLst>
      <p:ext uri="{BB962C8B-B14F-4D97-AF65-F5344CB8AC3E}">
        <p14:creationId xmlns:p14="http://schemas.microsoft.com/office/powerpoint/2010/main" val="1316959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Sexual selection</a:t>
            </a:r>
            <a:endParaRPr lang="en-US" dirty="0"/>
          </a:p>
        </p:txBody>
      </p:sp>
      <p:sp>
        <p:nvSpPr>
          <p:cNvPr id="2" name="Content Placeholder 1"/>
          <p:cNvSpPr>
            <a:spLocks noGrp="1"/>
          </p:cNvSpPr>
          <p:nvPr>
            <p:ph idx="1"/>
          </p:nvPr>
        </p:nvSpPr>
        <p:spPr>
          <a:xfrm>
            <a:off x="765175" y="1662421"/>
            <a:ext cx="7612064" cy="4772246"/>
          </a:xfrm>
        </p:spPr>
        <p:txBody>
          <a:bodyPr>
            <a:normAutofit lnSpcReduction="10000"/>
          </a:bodyPr>
          <a:lstStyle/>
          <a:p>
            <a:r>
              <a:rPr lang="en-US" dirty="0" smtClean="0">
                <a:effectLst/>
              </a:rPr>
              <a:t>Evolution of “</a:t>
            </a:r>
            <a:r>
              <a:rPr lang="en-US" dirty="0">
                <a:effectLst/>
              </a:rPr>
              <a:t>secondary” sexual </a:t>
            </a:r>
            <a:r>
              <a:rPr lang="en-US" dirty="0" smtClean="0">
                <a:effectLst/>
              </a:rPr>
              <a:t>characters</a:t>
            </a:r>
          </a:p>
          <a:p>
            <a:r>
              <a:rPr lang="en-US" dirty="0" smtClean="0">
                <a:effectLst/>
              </a:rPr>
              <a:t>Darwin observed that these characters </a:t>
            </a:r>
            <a:r>
              <a:rPr lang="en-US" dirty="0">
                <a:effectLst/>
              </a:rPr>
              <a:t>did not appear </a:t>
            </a:r>
            <a:r>
              <a:rPr lang="en-US" dirty="0" smtClean="0">
                <a:effectLst/>
              </a:rPr>
              <a:t>to </a:t>
            </a:r>
            <a:r>
              <a:rPr lang="en-US" dirty="0">
                <a:effectLst/>
              </a:rPr>
              <a:t>increase survival, and </a:t>
            </a:r>
            <a:r>
              <a:rPr lang="en-US" dirty="0" smtClean="0">
                <a:effectLst/>
              </a:rPr>
              <a:t>may be </a:t>
            </a:r>
            <a:r>
              <a:rPr lang="en-US" dirty="0">
                <a:effectLst/>
              </a:rPr>
              <a:t>a result of </a:t>
            </a:r>
            <a:r>
              <a:rPr lang="en-US" dirty="0" smtClean="0">
                <a:effectLst/>
              </a:rPr>
              <a:t>competition between the same sex </a:t>
            </a:r>
            <a:r>
              <a:rPr lang="en-US" dirty="0">
                <a:effectLst/>
              </a:rPr>
              <a:t>either for breeding opportunities or to attract the opposite </a:t>
            </a:r>
            <a:r>
              <a:rPr lang="en-US" dirty="0" smtClean="0">
                <a:effectLst/>
              </a:rPr>
              <a:t>sex</a:t>
            </a:r>
            <a:endParaRPr lang="en-US" dirty="0">
              <a:effectLst/>
            </a:endParaRPr>
          </a:p>
          <a:p>
            <a:r>
              <a:rPr lang="en-US" dirty="0">
                <a:effectLst/>
              </a:rPr>
              <a:t>Selection that </a:t>
            </a:r>
            <a:r>
              <a:rPr lang="en-US" dirty="0" smtClean="0"/>
              <a:t>“</a:t>
            </a:r>
            <a:r>
              <a:rPr lang="en-US" dirty="0"/>
              <a:t>depends on the </a:t>
            </a:r>
            <a:r>
              <a:rPr lang="en-US" dirty="0" smtClean="0"/>
              <a:t>advantage </a:t>
            </a:r>
            <a:r>
              <a:rPr lang="en-US" dirty="0"/>
              <a:t>which certain individuals have over others of the same sex and species solely in respect </a:t>
            </a:r>
            <a:r>
              <a:rPr lang="en-US" dirty="0" smtClean="0"/>
              <a:t>of reproduction.” </a:t>
            </a:r>
            <a:br>
              <a:rPr lang="en-US" dirty="0" smtClean="0"/>
            </a:br>
            <a:r>
              <a:rPr lang="en-US" sz="1800" dirty="0" smtClean="0"/>
              <a:t>(Darwin</a:t>
            </a:r>
            <a:r>
              <a:rPr lang="en-US" sz="1800" dirty="0"/>
              <a:t>, The Descent of Man and Selection in Relation to Sex</a:t>
            </a:r>
            <a:r>
              <a:rPr lang="en-US" sz="1800" dirty="0" smtClean="0"/>
              <a:t>)</a:t>
            </a:r>
          </a:p>
          <a:p>
            <a:r>
              <a:rPr lang="en-US" dirty="0" smtClean="0">
                <a:effectLst/>
              </a:rPr>
              <a:t>Trait usually involves </a:t>
            </a:r>
            <a:r>
              <a:rPr lang="en-US" dirty="0">
                <a:effectLst/>
              </a:rPr>
              <a:t>some </a:t>
            </a:r>
            <a:r>
              <a:rPr lang="en-US" dirty="0" smtClean="0">
                <a:effectLst/>
              </a:rPr>
              <a:t>costs </a:t>
            </a:r>
            <a:r>
              <a:rPr lang="en-US" dirty="0">
                <a:effectLst/>
              </a:rPr>
              <a:t>to produce, so only </a:t>
            </a:r>
            <a:r>
              <a:rPr lang="en-US" dirty="0" smtClean="0">
                <a:effectLst/>
              </a:rPr>
              <a:t>the sex that can benefit from it would have it</a:t>
            </a:r>
            <a:endParaRPr lang="en-US" dirty="0">
              <a:effectLst/>
            </a:endParaRPr>
          </a:p>
          <a:p>
            <a:endParaRPr lang="en-US" dirty="0"/>
          </a:p>
        </p:txBody>
      </p:sp>
    </p:spTree>
    <p:extLst>
      <p:ext uri="{BB962C8B-B14F-4D97-AF65-F5344CB8AC3E}">
        <p14:creationId xmlns:p14="http://schemas.microsoft.com/office/powerpoint/2010/main" val="2201507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1867" y="2692400"/>
            <a:ext cx="8419292" cy="2031325"/>
          </a:xfrm>
          <a:prstGeom prst="rect">
            <a:avLst/>
          </a:prstGeom>
          <a:noFill/>
        </p:spPr>
        <p:txBody>
          <a:bodyPr wrap="none" rtlCol="0">
            <a:spAutoFit/>
          </a:bodyPr>
          <a:lstStyle/>
          <a:p>
            <a:r>
              <a:rPr lang="en-US" dirty="0" smtClean="0">
                <a:solidFill>
                  <a:srgbClr val="FFFFFF"/>
                </a:solidFill>
              </a:rPr>
              <a:t>At each reproductive cycle:</a:t>
            </a:r>
          </a:p>
          <a:p>
            <a:pPr marL="342900" indent="-342900" algn="ctr">
              <a:buAutoNum type="arabicPeriod"/>
            </a:pPr>
            <a:r>
              <a:rPr lang="en-US" dirty="0" smtClean="0">
                <a:solidFill>
                  <a:srgbClr val="FFFFFF"/>
                </a:solidFill>
              </a:rPr>
              <a:t>Male can mate multiply to</a:t>
            </a:r>
            <a:r>
              <a:rPr lang="en-US" dirty="0">
                <a:solidFill>
                  <a:srgbClr val="FFFFFF"/>
                </a:solidFill>
              </a:rPr>
              <a:t> </a:t>
            </a:r>
            <a:r>
              <a:rPr lang="en-US" dirty="0" smtClean="0">
                <a:solidFill>
                  <a:srgbClr val="FFFFFF"/>
                </a:solidFill>
              </a:rPr>
              <a:t>increase reproductive success, because sperms are</a:t>
            </a:r>
            <a:br>
              <a:rPr lang="en-US" dirty="0" smtClean="0">
                <a:solidFill>
                  <a:srgbClr val="FFFFFF"/>
                </a:solidFill>
              </a:rPr>
            </a:br>
            <a:r>
              <a:rPr lang="en-US" dirty="0" smtClean="0">
                <a:solidFill>
                  <a:srgbClr val="FFFFFF"/>
                </a:solidFill>
              </a:rPr>
              <a:t>cheaper to make.</a:t>
            </a:r>
          </a:p>
          <a:p>
            <a:pPr marL="342900" indent="-342900" algn="ctr">
              <a:buAutoNum type="arabicPeriod"/>
            </a:pPr>
            <a:endParaRPr lang="en-US" dirty="0">
              <a:solidFill>
                <a:srgbClr val="FFFFFF"/>
              </a:solidFill>
            </a:endParaRPr>
          </a:p>
          <a:p>
            <a:pPr marL="342900" indent="-342900" algn="ctr">
              <a:buAutoNum type="arabicPeriod"/>
            </a:pPr>
            <a:endParaRPr lang="en-US" dirty="0" smtClean="0">
              <a:solidFill>
                <a:srgbClr val="FFFFFF"/>
              </a:solidFill>
            </a:endParaRPr>
          </a:p>
          <a:p>
            <a:pPr marL="342900" indent="-342900" algn="ctr">
              <a:buAutoNum type="arabicPeriod"/>
            </a:pPr>
            <a:endParaRPr lang="en-US" dirty="0" smtClean="0">
              <a:solidFill>
                <a:srgbClr val="FFFFFF"/>
              </a:solidFill>
            </a:endParaRPr>
          </a:p>
          <a:p>
            <a:pPr marL="342900" indent="-342900" algn="ctr">
              <a:buAutoNum type="arabicPeriod"/>
            </a:pPr>
            <a:r>
              <a:rPr lang="en-US" dirty="0" smtClean="0">
                <a:solidFill>
                  <a:srgbClr val="FFFFFF"/>
                </a:solidFill>
              </a:rPr>
              <a:t>Female CANNOT mate multiply, because eggs are more expensive to make.</a:t>
            </a:r>
            <a:endParaRPr lang="en-US" dirty="0">
              <a:solidFill>
                <a:srgbClr val="FFFFFF"/>
              </a:solidFill>
            </a:endParaRPr>
          </a:p>
        </p:txBody>
      </p:sp>
      <p:sp>
        <p:nvSpPr>
          <p:cNvPr id="8" name="Title 7"/>
          <p:cNvSpPr>
            <a:spLocks noGrp="1"/>
          </p:cNvSpPr>
          <p:nvPr>
            <p:ph type="title"/>
          </p:nvPr>
        </p:nvSpPr>
        <p:spPr/>
        <p:txBody>
          <a:bodyPr/>
          <a:lstStyle/>
          <a:p>
            <a:r>
              <a:rPr lang="en-US" dirty="0" smtClean="0"/>
              <a:t>Males often carry the sexually selected trait</a:t>
            </a:r>
            <a:endParaRPr lang="en-US" dirty="0"/>
          </a:p>
        </p:txBody>
      </p:sp>
      <p:grpSp>
        <p:nvGrpSpPr>
          <p:cNvPr id="91" name="Group 90"/>
          <p:cNvGrpSpPr/>
          <p:nvPr/>
        </p:nvGrpSpPr>
        <p:grpSpPr>
          <a:xfrm>
            <a:off x="778509" y="3569415"/>
            <a:ext cx="2149948" cy="532177"/>
            <a:chOff x="173275" y="2280787"/>
            <a:chExt cx="2149948" cy="532177"/>
          </a:xfrm>
        </p:grpSpPr>
        <p:sp>
          <p:nvSpPr>
            <p:cNvPr id="13" name="TextBox 12"/>
            <p:cNvSpPr txBox="1"/>
            <p:nvPr/>
          </p:nvSpPr>
          <p:spPr>
            <a:xfrm>
              <a:off x="173275" y="2390780"/>
              <a:ext cx="2149948" cy="369332"/>
            </a:xfrm>
            <a:prstGeom prst="rect">
              <a:avLst/>
            </a:prstGeom>
            <a:noFill/>
          </p:spPr>
          <p:txBody>
            <a:bodyPr wrap="none" rtlCol="0">
              <a:spAutoFit/>
            </a:bodyPr>
            <a:lstStyle/>
            <a:p>
              <a:r>
                <a:rPr lang="en-US" dirty="0" smtClean="0">
                  <a:solidFill>
                    <a:srgbClr val="FFFFFF"/>
                  </a:solidFill>
                </a:rPr>
                <a:t>      </a:t>
              </a:r>
              <a:r>
                <a:rPr lang="en-US" dirty="0" smtClean="0">
                  <a:solidFill>
                    <a:srgbClr val="FFFFFF"/>
                  </a:solidFill>
                  <a:sym typeface="Wingdings"/>
                </a:rPr>
                <a:t> 10,000 sperm</a:t>
              </a:r>
            </a:p>
          </p:txBody>
        </p:sp>
        <p:pic>
          <p:nvPicPr>
            <p:cNvPr id="17" name="Picture 16"/>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01100" y="2280787"/>
              <a:ext cx="266371" cy="532177"/>
            </a:xfrm>
            <a:prstGeom prst="rect">
              <a:avLst/>
            </a:prstGeom>
          </p:spPr>
        </p:pic>
      </p:grpSp>
      <p:grpSp>
        <p:nvGrpSpPr>
          <p:cNvPr id="90" name="Group 89"/>
          <p:cNvGrpSpPr/>
          <p:nvPr/>
        </p:nvGrpSpPr>
        <p:grpSpPr>
          <a:xfrm>
            <a:off x="906334" y="4775911"/>
            <a:ext cx="1281687" cy="532177"/>
            <a:chOff x="274060" y="2885539"/>
            <a:chExt cx="1281687" cy="532177"/>
          </a:xfrm>
        </p:grpSpPr>
        <p:pic>
          <p:nvPicPr>
            <p:cNvPr id="16" name="Picture 15"/>
            <p:cNvPicPr>
              <a:picLocks noChangeAspect="1"/>
            </p:cNvPicPr>
            <p:nvPr/>
          </p:nvPicPr>
          <p:blipFill rotWithShape="1">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274060" y="2885539"/>
              <a:ext cx="324279" cy="532177"/>
            </a:xfrm>
            <a:prstGeom prst="rect">
              <a:avLst/>
            </a:prstGeom>
          </p:spPr>
        </p:pic>
        <p:sp>
          <p:nvSpPr>
            <p:cNvPr id="89" name="TextBox 88"/>
            <p:cNvSpPr txBox="1"/>
            <p:nvPr/>
          </p:nvSpPr>
          <p:spPr>
            <a:xfrm>
              <a:off x="486223" y="3019883"/>
              <a:ext cx="1069524" cy="369332"/>
            </a:xfrm>
            <a:prstGeom prst="rect">
              <a:avLst/>
            </a:prstGeom>
            <a:noFill/>
          </p:spPr>
          <p:txBody>
            <a:bodyPr wrap="none" rtlCol="0">
              <a:spAutoFit/>
            </a:bodyPr>
            <a:lstStyle/>
            <a:p>
              <a:r>
                <a:rPr lang="en-US" dirty="0">
                  <a:solidFill>
                    <a:srgbClr val="FFFFFF"/>
                  </a:solidFill>
                  <a:sym typeface="Wingdings"/>
                </a:rPr>
                <a:t>  1 egg</a:t>
              </a:r>
              <a:endParaRPr lang="en-US" dirty="0">
                <a:solidFill>
                  <a:srgbClr val="FFFFFF"/>
                </a:solidFill>
              </a:endParaRPr>
            </a:p>
          </p:txBody>
        </p:sp>
      </p:grpSp>
      <p:sp>
        <p:nvSpPr>
          <p:cNvPr id="3" name="Content Placeholder 2"/>
          <p:cNvSpPr>
            <a:spLocks noGrp="1"/>
          </p:cNvSpPr>
          <p:nvPr>
            <p:ph idx="1"/>
          </p:nvPr>
        </p:nvSpPr>
        <p:spPr>
          <a:xfrm>
            <a:off x="765175" y="1755887"/>
            <a:ext cx="7612064" cy="936513"/>
          </a:xfrm>
        </p:spPr>
        <p:txBody>
          <a:bodyPr/>
          <a:lstStyle/>
          <a:p>
            <a:pPr marL="0" indent="0" algn="ctr">
              <a:buNone/>
            </a:pPr>
            <a:r>
              <a:rPr lang="en-US" b="1" dirty="0" smtClean="0"/>
              <a:t>Bateman’s </a:t>
            </a:r>
            <a:r>
              <a:rPr lang="en-US" b="1" dirty="0"/>
              <a:t>Principle: </a:t>
            </a:r>
            <a:r>
              <a:rPr lang="en-US" b="1" dirty="0" smtClean="0"/>
              <a:t>variability </a:t>
            </a:r>
            <a:r>
              <a:rPr lang="en-US" b="1" dirty="0"/>
              <a:t>in reproductive </a:t>
            </a:r>
            <a:r>
              <a:rPr lang="en-US" b="1" dirty="0" smtClean="0"/>
              <a:t>success is </a:t>
            </a:r>
            <a:r>
              <a:rPr lang="en-US" b="1" dirty="0"/>
              <a:t>greater in males than in females</a:t>
            </a:r>
          </a:p>
        </p:txBody>
      </p:sp>
      <p:grpSp>
        <p:nvGrpSpPr>
          <p:cNvPr id="7" name="Group 6"/>
          <p:cNvGrpSpPr/>
          <p:nvPr/>
        </p:nvGrpSpPr>
        <p:grpSpPr>
          <a:xfrm>
            <a:off x="3098800" y="3247608"/>
            <a:ext cx="2489200" cy="863600"/>
            <a:chOff x="4632960" y="4297681"/>
            <a:chExt cx="2489200" cy="863600"/>
          </a:xfrm>
        </p:grpSpPr>
        <p:sp>
          <p:nvSpPr>
            <p:cNvPr id="5" name="Explosion 2 4"/>
            <p:cNvSpPr/>
            <p:nvPr/>
          </p:nvSpPr>
          <p:spPr>
            <a:xfrm>
              <a:off x="4632960" y="4297681"/>
              <a:ext cx="2489200" cy="8636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171440" y="4527734"/>
              <a:ext cx="1472729" cy="369332"/>
            </a:xfrm>
            <a:prstGeom prst="rect">
              <a:avLst/>
            </a:prstGeom>
            <a:noFill/>
          </p:spPr>
          <p:txBody>
            <a:bodyPr wrap="none" rtlCol="0">
              <a:spAutoFit/>
            </a:bodyPr>
            <a:lstStyle/>
            <a:p>
              <a:r>
                <a:rPr lang="en-US" dirty="0" smtClean="0"/>
                <a:t>Competition</a:t>
              </a:r>
              <a:endParaRPr lang="en-US" dirty="0"/>
            </a:p>
          </p:txBody>
        </p:sp>
      </p:grpSp>
      <p:grpSp>
        <p:nvGrpSpPr>
          <p:cNvPr id="18" name="Group 17"/>
          <p:cNvGrpSpPr/>
          <p:nvPr/>
        </p:nvGrpSpPr>
        <p:grpSpPr>
          <a:xfrm>
            <a:off x="2967968" y="4789459"/>
            <a:ext cx="2489200" cy="863600"/>
            <a:chOff x="4632960" y="4297681"/>
            <a:chExt cx="2489200" cy="863600"/>
          </a:xfrm>
        </p:grpSpPr>
        <p:sp>
          <p:nvSpPr>
            <p:cNvPr id="19" name="Explosion 2 18"/>
            <p:cNvSpPr/>
            <p:nvPr/>
          </p:nvSpPr>
          <p:spPr>
            <a:xfrm>
              <a:off x="4632960" y="4297681"/>
              <a:ext cx="2489200" cy="8636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209101" y="4527734"/>
              <a:ext cx="1340293" cy="369332"/>
            </a:xfrm>
            <a:prstGeom prst="rect">
              <a:avLst/>
            </a:prstGeom>
            <a:noFill/>
          </p:spPr>
          <p:txBody>
            <a:bodyPr wrap="none" rtlCol="0">
              <a:spAutoFit/>
            </a:bodyPr>
            <a:lstStyle/>
            <a:p>
              <a:r>
                <a:rPr lang="en-US" dirty="0" smtClean="0"/>
                <a:t>Choosiness</a:t>
              </a:r>
              <a:endParaRPr lang="en-US" dirty="0"/>
            </a:p>
          </p:txBody>
        </p:sp>
      </p:grpSp>
      <p:pic>
        <p:nvPicPr>
          <p:cNvPr id="9" name="Picture 8" descr="Sperm-egg.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07221">
            <a:off x="6097009" y="4617727"/>
            <a:ext cx="2448560" cy="1659510"/>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7298996" y="6604084"/>
            <a:ext cx="1845004" cy="253916"/>
          </a:xfrm>
          <a:prstGeom prst="rect">
            <a:avLst/>
          </a:prstGeom>
          <a:noFill/>
        </p:spPr>
        <p:txBody>
          <a:bodyPr wrap="none" rtlCol="0">
            <a:spAutoFit/>
          </a:bodyPr>
          <a:lstStyle/>
          <a:p>
            <a:r>
              <a:rPr lang="en-US" sz="1050" dirty="0" smtClean="0">
                <a:solidFill>
                  <a:srgbClr val="000000"/>
                </a:solidFill>
              </a:rPr>
              <a:t>Photo credit: Public domain</a:t>
            </a:r>
            <a:endParaRPr lang="en-US" sz="1050" dirty="0">
              <a:solidFill>
                <a:srgbClr val="000000"/>
              </a:solidFill>
            </a:endParaRPr>
          </a:p>
        </p:txBody>
      </p:sp>
    </p:spTree>
    <p:extLst>
      <p:ext uri="{BB962C8B-B14F-4D97-AF65-F5344CB8AC3E}">
        <p14:creationId xmlns:p14="http://schemas.microsoft.com/office/powerpoint/2010/main" val="1323339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Sexual selection at work</a:t>
            </a:r>
            <a:endParaRPr lang="en-US" dirty="0"/>
          </a:p>
        </p:txBody>
      </p:sp>
      <p:sp>
        <p:nvSpPr>
          <p:cNvPr id="7" name="TextBox 6"/>
          <p:cNvSpPr txBox="1"/>
          <p:nvPr/>
        </p:nvSpPr>
        <p:spPr>
          <a:xfrm>
            <a:off x="3233115" y="3957006"/>
            <a:ext cx="2306002" cy="923330"/>
          </a:xfrm>
          <a:prstGeom prst="rect">
            <a:avLst/>
          </a:prstGeom>
          <a:noFill/>
        </p:spPr>
        <p:txBody>
          <a:bodyPr wrap="none" rtlCol="0">
            <a:spAutoFit/>
          </a:bodyPr>
          <a:lstStyle/>
          <a:p>
            <a:pPr algn="ctr"/>
            <a:r>
              <a:rPr lang="en-US" dirty="0" smtClean="0">
                <a:solidFill>
                  <a:srgbClr val="FFFFFF"/>
                </a:solidFill>
              </a:rPr>
              <a:t>Males with stronger</a:t>
            </a:r>
          </a:p>
          <a:p>
            <a:pPr algn="ctr"/>
            <a:r>
              <a:rPr lang="en-US" dirty="0" smtClean="0">
                <a:solidFill>
                  <a:srgbClr val="FFFFFF"/>
                </a:solidFill>
              </a:rPr>
              <a:t>trait increase</a:t>
            </a:r>
            <a:br>
              <a:rPr lang="en-US" dirty="0" smtClean="0">
                <a:solidFill>
                  <a:srgbClr val="FFFFFF"/>
                </a:solidFill>
              </a:rPr>
            </a:br>
            <a:r>
              <a:rPr lang="en-US" dirty="0" smtClean="0">
                <a:solidFill>
                  <a:srgbClr val="FFFFFF"/>
                </a:solidFill>
              </a:rPr>
              <a:t>reproductive success</a:t>
            </a:r>
            <a:endParaRPr lang="en-US" dirty="0">
              <a:solidFill>
                <a:srgbClr val="FFFFFF"/>
              </a:solidFill>
            </a:endParaRPr>
          </a:p>
        </p:txBody>
      </p:sp>
      <p:sp>
        <p:nvSpPr>
          <p:cNvPr id="12" name="TextBox 11"/>
          <p:cNvSpPr txBox="1"/>
          <p:nvPr/>
        </p:nvSpPr>
        <p:spPr>
          <a:xfrm>
            <a:off x="6562654" y="3512672"/>
            <a:ext cx="2186078" cy="369332"/>
          </a:xfrm>
          <a:prstGeom prst="rect">
            <a:avLst/>
          </a:prstGeom>
          <a:noFill/>
        </p:spPr>
        <p:txBody>
          <a:bodyPr wrap="none" rtlCol="0">
            <a:spAutoFit/>
          </a:bodyPr>
          <a:lstStyle/>
          <a:p>
            <a:pPr algn="ctr"/>
            <a:r>
              <a:rPr lang="en-US" dirty="0" smtClean="0">
                <a:solidFill>
                  <a:srgbClr val="FFFFFF"/>
                </a:solidFill>
              </a:rPr>
              <a:t>Sexual dimorphism</a:t>
            </a:r>
            <a:endParaRPr lang="en-US" dirty="0">
              <a:solidFill>
                <a:srgbClr val="FFFFFF"/>
              </a:solidFill>
            </a:endParaRPr>
          </a:p>
        </p:txBody>
      </p:sp>
      <p:sp>
        <p:nvSpPr>
          <p:cNvPr id="15" name="TextBox 14"/>
          <p:cNvSpPr txBox="1"/>
          <p:nvPr/>
        </p:nvSpPr>
        <p:spPr>
          <a:xfrm>
            <a:off x="633504" y="3378678"/>
            <a:ext cx="1569660" cy="646331"/>
          </a:xfrm>
          <a:prstGeom prst="rect">
            <a:avLst/>
          </a:prstGeom>
          <a:noFill/>
        </p:spPr>
        <p:txBody>
          <a:bodyPr wrap="none" rtlCol="0">
            <a:spAutoFit/>
          </a:bodyPr>
          <a:lstStyle/>
          <a:p>
            <a:pPr algn="ctr"/>
            <a:r>
              <a:rPr lang="en-US" dirty="0" smtClean="0">
                <a:solidFill>
                  <a:srgbClr val="FFFFFF"/>
                </a:solidFill>
              </a:rPr>
              <a:t>Variation in a </a:t>
            </a:r>
          </a:p>
          <a:p>
            <a:pPr algn="ctr"/>
            <a:r>
              <a:rPr lang="en-US" dirty="0" smtClean="0">
                <a:solidFill>
                  <a:srgbClr val="FFFFFF"/>
                </a:solidFill>
              </a:rPr>
              <a:t>heritable trait</a:t>
            </a:r>
            <a:endParaRPr lang="en-US" dirty="0">
              <a:solidFill>
                <a:srgbClr val="FFFFFF"/>
              </a:solidFill>
            </a:endParaRPr>
          </a:p>
        </p:txBody>
      </p:sp>
      <p:grpSp>
        <p:nvGrpSpPr>
          <p:cNvPr id="92" name="Group 91"/>
          <p:cNvGrpSpPr/>
          <p:nvPr/>
        </p:nvGrpSpPr>
        <p:grpSpPr>
          <a:xfrm>
            <a:off x="753109" y="2182379"/>
            <a:ext cx="1340548" cy="1181333"/>
            <a:chOff x="403280" y="4431850"/>
            <a:chExt cx="1340548" cy="1181333"/>
          </a:xfrm>
        </p:grpSpPr>
        <p:pic>
          <p:nvPicPr>
            <p:cNvPr id="19" name="Picture 18"/>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03280" y="4468005"/>
              <a:ext cx="266371" cy="532177"/>
            </a:xfrm>
            <a:prstGeom prst="rect">
              <a:avLst/>
            </a:prstGeom>
          </p:spPr>
        </p:pic>
        <p:grpSp>
          <p:nvGrpSpPr>
            <p:cNvPr id="23" name="Group 22"/>
            <p:cNvGrpSpPr/>
            <p:nvPr/>
          </p:nvGrpSpPr>
          <p:grpSpPr>
            <a:xfrm>
              <a:off x="753109" y="4448061"/>
              <a:ext cx="427157" cy="532177"/>
              <a:chOff x="1673225" y="4525173"/>
              <a:chExt cx="427157" cy="532177"/>
            </a:xfrm>
          </p:grpSpPr>
          <p:pic>
            <p:nvPicPr>
              <p:cNvPr id="21" name="Picture 20" descr="muscular2-2.pn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73225" y="4554175"/>
                <a:ext cx="234950" cy="234950"/>
              </a:xfrm>
              <a:prstGeom prst="rect">
                <a:avLst/>
              </a:prstGeom>
            </p:spPr>
          </p:pic>
          <p:pic>
            <p:nvPicPr>
              <p:cNvPr id="22" name="Picture 21"/>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grpSp>
          <p:nvGrpSpPr>
            <p:cNvPr id="24" name="Group 23"/>
            <p:cNvGrpSpPr/>
            <p:nvPr/>
          </p:nvGrpSpPr>
          <p:grpSpPr>
            <a:xfrm>
              <a:off x="1201637" y="4431850"/>
              <a:ext cx="500182" cy="560325"/>
              <a:chOff x="1600200" y="4497025"/>
              <a:chExt cx="500182" cy="560325"/>
            </a:xfrm>
          </p:grpSpPr>
          <p:pic>
            <p:nvPicPr>
              <p:cNvPr id="25" name="Picture 24" descr="muscular2-2.png"/>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00200" y="4497025"/>
                <a:ext cx="307975" cy="307975"/>
              </a:xfrm>
              <a:prstGeom prst="rect">
                <a:avLst/>
              </a:prstGeom>
            </p:spPr>
          </p:pic>
          <p:pic>
            <p:nvPicPr>
              <p:cNvPr id="26" name="Picture 25"/>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pic>
          <p:nvPicPr>
            <p:cNvPr id="27" name="Picture 26"/>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34285" y="5037433"/>
              <a:ext cx="266371" cy="532177"/>
            </a:xfrm>
            <a:prstGeom prst="rect">
              <a:avLst/>
            </a:prstGeom>
          </p:spPr>
        </p:pic>
        <p:grpSp>
          <p:nvGrpSpPr>
            <p:cNvPr id="28" name="Group 27"/>
            <p:cNvGrpSpPr/>
            <p:nvPr/>
          </p:nvGrpSpPr>
          <p:grpSpPr>
            <a:xfrm>
              <a:off x="774480" y="5037433"/>
              <a:ext cx="427157" cy="532177"/>
              <a:chOff x="1673225" y="4525173"/>
              <a:chExt cx="427157" cy="532177"/>
            </a:xfrm>
          </p:grpSpPr>
          <p:pic>
            <p:nvPicPr>
              <p:cNvPr id="29" name="Picture 28" descr="muscular2-2.pn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73225" y="4554175"/>
                <a:ext cx="234950" cy="234950"/>
              </a:xfrm>
              <a:prstGeom prst="rect">
                <a:avLst/>
              </a:prstGeom>
            </p:spPr>
          </p:pic>
          <p:pic>
            <p:nvPicPr>
              <p:cNvPr id="30" name="Picture 29"/>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grpSp>
          <p:nvGrpSpPr>
            <p:cNvPr id="31" name="Group 30"/>
            <p:cNvGrpSpPr/>
            <p:nvPr/>
          </p:nvGrpSpPr>
          <p:grpSpPr>
            <a:xfrm>
              <a:off x="1243646" y="5052858"/>
              <a:ext cx="500182" cy="560325"/>
              <a:chOff x="1600200" y="4497025"/>
              <a:chExt cx="500182" cy="560325"/>
            </a:xfrm>
          </p:grpSpPr>
          <p:pic>
            <p:nvPicPr>
              <p:cNvPr id="32" name="Picture 31" descr="muscular2-2.png"/>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00200" y="4497025"/>
                <a:ext cx="307975" cy="307975"/>
              </a:xfrm>
              <a:prstGeom prst="rect">
                <a:avLst/>
              </a:prstGeom>
            </p:spPr>
          </p:pic>
          <p:pic>
            <p:nvPicPr>
              <p:cNvPr id="33" name="Picture 32"/>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grpSp>
      <p:grpSp>
        <p:nvGrpSpPr>
          <p:cNvPr id="93" name="Group 92"/>
          <p:cNvGrpSpPr/>
          <p:nvPr/>
        </p:nvGrpSpPr>
        <p:grpSpPr>
          <a:xfrm>
            <a:off x="3274321" y="1963098"/>
            <a:ext cx="2755311" cy="1947242"/>
            <a:chOff x="3370165" y="2212721"/>
            <a:chExt cx="2755311" cy="1947242"/>
          </a:xfrm>
        </p:grpSpPr>
        <p:grpSp>
          <p:nvGrpSpPr>
            <p:cNvPr id="34" name="Group 33"/>
            <p:cNvGrpSpPr/>
            <p:nvPr/>
          </p:nvGrpSpPr>
          <p:grpSpPr>
            <a:xfrm>
              <a:off x="3674233" y="2212721"/>
              <a:ext cx="500182" cy="560325"/>
              <a:chOff x="1600200" y="4497025"/>
              <a:chExt cx="500182" cy="560325"/>
            </a:xfrm>
          </p:grpSpPr>
          <p:pic>
            <p:nvPicPr>
              <p:cNvPr id="35" name="Picture 34" descr="muscular2-2.png"/>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00200" y="4497025"/>
                <a:ext cx="307975" cy="307975"/>
              </a:xfrm>
              <a:prstGeom prst="rect">
                <a:avLst/>
              </a:prstGeom>
            </p:spPr>
          </p:pic>
          <p:pic>
            <p:nvPicPr>
              <p:cNvPr id="36" name="Picture 35"/>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pic>
          <p:nvPicPr>
            <p:cNvPr id="37" name="Picture 36"/>
            <p:cNvPicPr>
              <a:picLocks noChangeAspect="1"/>
            </p:cNvPicPr>
            <p:nvPr/>
          </p:nvPicPr>
          <p:blipFill rotWithShape="1">
            <a:blip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174415" y="2243264"/>
              <a:ext cx="324279" cy="532177"/>
            </a:xfrm>
            <a:prstGeom prst="rect">
              <a:avLst/>
            </a:prstGeom>
          </p:spPr>
        </p:pic>
        <p:pic>
          <p:nvPicPr>
            <p:cNvPr id="38" name="Picture 37"/>
            <p:cNvPicPr>
              <a:picLocks noChangeAspect="1"/>
            </p:cNvPicPr>
            <p:nvPr/>
          </p:nvPicPr>
          <p:blipFill rotWithShape="1">
            <a:blip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3429439" y="2259833"/>
              <a:ext cx="324279" cy="532177"/>
            </a:xfrm>
            <a:prstGeom prst="rect">
              <a:avLst/>
            </a:prstGeom>
          </p:spPr>
        </p:pic>
        <p:cxnSp>
          <p:nvCxnSpPr>
            <p:cNvPr id="40" name="Straight Connector 39"/>
            <p:cNvCxnSpPr>
              <a:stCxn id="36" idx="2"/>
            </p:cNvCxnSpPr>
            <p:nvPr/>
          </p:nvCxnSpPr>
          <p:spPr>
            <a:xfrm>
              <a:off x="4070374" y="2773046"/>
              <a:ext cx="104041" cy="19679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7" idx="2"/>
            </p:cNvCxnSpPr>
            <p:nvPr/>
          </p:nvCxnSpPr>
          <p:spPr>
            <a:xfrm flipH="1">
              <a:off x="4174415" y="2775441"/>
              <a:ext cx="162140" cy="1943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8" idx="2"/>
            </p:cNvCxnSpPr>
            <p:nvPr/>
          </p:nvCxnSpPr>
          <p:spPr>
            <a:xfrm>
              <a:off x="3591579" y="2792010"/>
              <a:ext cx="228489" cy="212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3820068" y="2801593"/>
              <a:ext cx="146265" cy="202574"/>
            </a:xfrm>
            <a:prstGeom prst="line">
              <a:avLst/>
            </a:prstGeom>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3894257" y="2992993"/>
              <a:ext cx="500182" cy="560325"/>
              <a:chOff x="1600200" y="4497025"/>
              <a:chExt cx="500182" cy="560325"/>
            </a:xfrm>
          </p:grpSpPr>
          <p:pic>
            <p:nvPicPr>
              <p:cNvPr id="54" name="Picture 53" descr="muscular2-2.png"/>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00200" y="4497025"/>
                <a:ext cx="307975" cy="307975"/>
              </a:xfrm>
              <a:prstGeom prst="rect">
                <a:avLst/>
              </a:prstGeom>
            </p:spPr>
          </p:pic>
          <p:pic>
            <p:nvPicPr>
              <p:cNvPr id="55" name="Picture 54"/>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grpSp>
          <p:nvGrpSpPr>
            <p:cNvPr id="56" name="Group 55"/>
            <p:cNvGrpSpPr/>
            <p:nvPr/>
          </p:nvGrpSpPr>
          <p:grpSpPr>
            <a:xfrm>
              <a:off x="3894257" y="3572473"/>
              <a:ext cx="500182" cy="560325"/>
              <a:chOff x="1600200" y="4497025"/>
              <a:chExt cx="500182" cy="560325"/>
            </a:xfrm>
          </p:grpSpPr>
          <p:pic>
            <p:nvPicPr>
              <p:cNvPr id="57" name="Picture 56" descr="muscular2-2.png"/>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00200" y="4497025"/>
                <a:ext cx="307975" cy="307975"/>
              </a:xfrm>
              <a:prstGeom prst="rect">
                <a:avLst/>
              </a:prstGeom>
            </p:spPr>
          </p:pic>
          <p:pic>
            <p:nvPicPr>
              <p:cNvPr id="58" name="Picture 57"/>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grpSp>
          <p:nvGrpSpPr>
            <p:cNvPr id="59" name="Group 58"/>
            <p:cNvGrpSpPr/>
            <p:nvPr/>
          </p:nvGrpSpPr>
          <p:grpSpPr>
            <a:xfrm>
              <a:off x="3370165" y="3583475"/>
              <a:ext cx="500182" cy="560325"/>
              <a:chOff x="1600200" y="4497025"/>
              <a:chExt cx="500182" cy="560325"/>
            </a:xfrm>
          </p:grpSpPr>
          <p:pic>
            <p:nvPicPr>
              <p:cNvPr id="60" name="Picture 59" descr="muscular2-2.png"/>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00200" y="4497025"/>
                <a:ext cx="307975" cy="307975"/>
              </a:xfrm>
              <a:prstGeom prst="rect">
                <a:avLst/>
              </a:prstGeom>
            </p:spPr>
          </p:pic>
          <p:pic>
            <p:nvPicPr>
              <p:cNvPr id="61" name="Picture 60"/>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grpSp>
          <p:nvGrpSpPr>
            <p:cNvPr id="62" name="Group 61"/>
            <p:cNvGrpSpPr/>
            <p:nvPr/>
          </p:nvGrpSpPr>
          <p:grpSpPr>
            <a:xfrm>
              <a:off x="3388280" y="3009723"/>
              <a:ext cx="500182" cy="560325"/>
              <a:chOff x="1600200" y="4497025"/>
              <a:chExt cx="500182" cy="560325"/>
            </a:xfrm>
          </p:grpSpPr>
          <p:pic>
            <p:nvPicPr>
              <p:cNvPr id="63" name="Picture 62" descr="muscular2-2.png"/>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00200" y="4497025"/>
                <a:ext cx="307975" cy="307975"/>
              </a:xfrm>
              <a:prstGeom prst="rect">
                <a:avLst/>
              </a:prstGeom>
            </p:spPr>
          </p:pic>
          <p:pic>
            <p:nvPicPr>
              <p:cNvPr id="64" name="Picture 63"/>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pic>
          <p:nvPicPr>
            <p:cNvPr id="68" name="Picture 67"/>
            <p:cNvPicPr>
              <a:picLocks noChangeAspect="1"/>
            </p:cNvPicPr>
            <p:nvPr/>
          </p:nvPicPr>
          <p:blipFill rotWithShape="1">
            <a:blip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5180255" y="2261483"/>
              <a:ext cx="324279" cy="532177"/>
            </a:xfrm>
            <a:prstGeom prst="rect">
              <a:avLst/>
            </a:prstGeom>
          </p:spPr>
        </p:pic>
        <p:cxnSp>
          <p:nvCxnSpPr>
            <p:cNvPr id="69" name="Straight Connector 68"/>
            <p:cNvCxnSpPr/>
            <p:nvPr/>
          </p:nvCxnSpPr>
          <p:spPr>
            <a:xfrm>
              <a:off x="5076214" y="2791265"/>
              <a:ext cx="104041" cy="196791"/>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8" idx="2"/>
            </p:cNvCxnSpPr>
            <p:nvPr/>
          </p:nvCxnSpPr>
          <p:spPr>
            <a:xfrm flipH="1">
              <a:off x="5180255" y="2793660"/>
              <a:ext cx="162140" cy="194396"/>
            </a:xfrm>
            <a:prstGeom prst="line">
              <a:avLst/>
            </a:prstGeom>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4753098" y="2269416"/>
              <a:ext cx="427157" cy="532177"/>
              <a:chOff x="1673225" y="4525173"/>
              <a:chExt cx="427157" cy="532177"/>
            </a:xfrm>
          </p:grpSpPr>
          <p:pic>
            <p:nvPicPr>
              <p:cNvPr id="72" name="Picture 71" descr="muscular2-2.pn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73225" y="4554175"/>
                <a:ext cx="234950" cy="234950"/>
              </a:xfrm>
              <a:prstGeom prst="rect">
                <a:avLst/>
              </a:prstGeom>
            </p:spPr>
          </p:pic>
          <p:pic>
            <p:nvPicPr>
              <p:cNvPr id="73" name="Picture 72"/>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grpSp>
          <p:nvGrpSpPr>
            <p:cNvPr id="74" name="Group 73"/>
            <p:cNvGrpSpPr/>
            <p:nvPr/>
          </p:nvGrpSpPr>
          <p:grpSpPr>
            <a:xfrm>
              <a:off x="4873768" y="3061962"/>
              <a:ext cx="427157" cy="532177"/>
              <a:chOff x="1673225" y="4525173"/>
              <a:chExt cx="427157" cy="532177"/>
            </a:xfrm>
          </p:grpSpPr>
          <p:pic>
            <p:nvPicPr>
              <p:cNvPr id="75" name="Picture 74" descr="muscular2-2.pn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73225" y="4554175"/>
                <a:ext cx="234950" cy="234950"/>
              </a:xfrm>
              <a:prstGeom prst="rect">
                <a:avLst/>
              </a:prstGeom>
            </p:spPr>
          </p:pic>
          <p:pic>
            <p:nvPicPr>
              <p:cNvPr id="76" name="Picture 75"/>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grpSp>
          <p:nvGrpSpPr>
            <p:cNvPr id="77" name="Group 76"/>
            <p:cNvGrpSpPr/>
            <p:nvPr/>
          </p:nvGrpSpPr>
          <p:grpSpPr>
            <a:xfrm>
              <a:off x="4879264" y="3627786"/>
              <a:ext cx="427157" cy="532177"/>
              <a:chOff x="1673225" y="4525173"/>
              <a:chExt cx="427157" cy="532177"/>
            </a:xfrm>
          </p:grpSpPr>
          <p:pic>
            <p:nvPicPr>
              <p:cNvPr id="78" name="Picture 77" descr="muscular2-2.pn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73225" y="4554175"/>
                <a:ext cx="234950" cy="234950"/>
              </a:xfrm>
              <a:prstGeom prst="rect">
                <a:avLst/>
              </a:prstGeom>
            </p:spPr>
          </p:pic>
          <p:pic>
            <p:nvPicPr>
              <p:cNvPr id="79" name="Picture 78"/>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pic>
          <p:nvPicPr>
            <p:cNvPr id="80" name="Picture 79"/>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859105" y="2267279"/>
              <a:ext cx="266371" cy="532177"/>
            </a:xfrm>
            <a:prstGeom prst="rect">
              <a:avLst/>
            </a:prstGeom>
          </p:spPr>
        </p:pic>
      </p:grpSp>
      <p:sp>
        <p:nvSpPr>
          <p:cNvPr id="86" name="TextBox 85"/>
          <p:cNvSpPr txBox="1"/>
          <p:nvPr/>
        </p:nvSpPr>
        <p:spPr>
          <a:xfrm>
            <a:off x="638767" y="1651077"/>
            <a:ext cx="2635554" cy="369332"/>
          </a:xfrm>
          <a:prstGeom prst="rect">
            <a:avLst/>
          </a:prstGeom>
          <a:noFill/>
        </p:spPr>
        <p:txBody>
          <a:bodyPr wrap="square" rtlCol="0">
            <a:spAutoFit/>
          </a:bodyPr>
          <a:lstStyle/>
          <a:p>
            <a:r>
              <a:rPr lang="en-US" dirty="0" smtClean="0">
                <a:solidFill>
                  <a:srgbClr val="FFFFFF"/>
                </a:solidFill>
              </a:rPr>
              <a:t>Ancestral population</a:t>
            </a:r>
            <a:endParaRPr lang="en-US" dirty="0">
              <a:solidFill>
                <a:srgbClr val="FFFFFF"/>
              </a:solidFill>
            </a:endParaRPr>
          </a:p>
        </p:txBody>
      </p:sp>
      <p:sp>
        <p:nvSpPr>
          <p:cNvPr id="87" name="TextBox 86"/>
          <p:cNvSpPr txBox="1"/>
          <p:nvPr/>
        </p:nvSpPr>
        <p:spPr>
          <a:xfrm>
            <a:off x="6074324" y="1663777"/>
            <a:ext cx="2348546" cy="369332"/>
          </a:xfrm>
          <a:prstGeom prst="rect">
            <a:avLst/>
          </a:prstGeom>
          <a:noFill/>
        </p:spPr>
        <p:txBody>
          <a:bodyPr wrap="square" rtlCol="0">
            <a:spAutoFit/>
          </a:bodyPr>
          <a:lstStyle/>
          <a:p>
            <a:pPr algn="r"/>
            <a:r>
              <a:rPr lang="en-US" dirty="0" smtClean="0">
                <a:solidFill>
                  <a:srgbClr val="FFFFFF"/>
                </a:solidFill>
              </a:rPr>
              <a:t>Extant population</a:t>
            </a:r>
            <a:endParaRPr lang="en-US" dirty="0">
              <a:solidFill>
                <a:srgbClr val="FFFFFF"/>
              </a:solidFill>
            </a:endParaRPr>
          </a:p>
        </p:txBody>
      </p:sp>
      <p:cxnSp>
        <p:nvCxnSpPr>
          <p:cNvPr id="88" name="Straight Arrow Connector 87"/>
          <p:cNvCxnSpPr/>
          <p:nvPr/>
        </p:nvCxnSpPr>
        <p:spPr>
          <a:xfrm flipV="1">
            <a:off x="3048000" y="1859280"/>
            <a:ext cx="3335256" cy="10160"/>
          </a:xfrm>
          <a:prstGeom prst="straightConnector1">
            <a:avLst/>
          </a:prstGeom>
          <a:ln w="38100" cmpd="sng">
            <a:solidFill>
              <a:schemeClr val="accent2"/>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94" name="Picture 93"/>
          <p:cNvPicPr>
            <a:picLocks noChangeAspect="1"/>
          </p:cNvPicPr>
          <p:nvPr/>
        </p:nvPicPr>
        <p:blipFill rotWithShape="1">
          <a:blip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2147790" y="2505429"/>
            <a:ext cx="324279" cy="532177"/>
          </a:xfrm>
          <a:prstGeom prst="rect">
            <a:avLst/>
          </a:prstGeom>
        </p:spPr>
      </p:pic>
      <p:grpSp>
        <p:nvGrpSpPr>
          <p:cNvPr id="98" name="Group 97"/>
          <p:cNvGrpSpPr/>
          <p:nvPr/>
        </p:nvGrpSpPr>
        <p:grpSpPr>
          <a:xfrm>
            <a:off x="6844703" y="2450604"/>
            <a:ext cx="500182" cy="560325"/>
            <a:chOff x="1600200" y="4497025"/>
            <a:chExt cx="500182" cy="560325"/>
          </a:xfrm>
        </p:grpSpPr>
        <p:pic>
          <p:nvPicPr>
            <p:cNvPr id="106" name="Picture 105" descr="muscular2-2.png"/>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00200" y="4497025"/>
              <a:ext cx="307975" cy="307975"/>
            </a:xfrm>
            <a:prstGeom prst="rect">
              <a:avLst/>
            </a:prstGeom>
          </p:spPr>
        </p:pic>
        <p:pic>
          <p:nvPicPr>
            <p:cNvPr id="107" name="Picture 106"/>
            <p:cNvPicPr>
              <a:picLocks noChangeAspect="1"/>
            </p:cNvPicPr>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892300" y="4525173"/>
              <a:ext cx="208082" cy="532177"/>
            </a:xfrm>
            <a:prstGeom prst="rect">
              <a:avLst/>
            </a:prstGeom>
          </p:spPr>
        </p:pic>
      </p:grpSp>
      <p:pic>
        <p:nvPicPr>
          <p:cNvPr id="110" name="Picture 109"/>
          <p:cNvPicPr>
            <a:picLocks noChangeAspect="1"/>
          </p:cNvPicPr>
          <p:nvPr/>
        </p:nvPicPr>
        <p:blipFill rotWithShape="1">
          <a:blip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7441027" y="2477281"/>
            <a:ext cx="324279" cy="532177"/>
          </a:xfrm>
          <a:prstGeom prst="rect">
            <a:avLst/>
          </a:prstGeom>
        </p:spPr>
      </p:pic>
    </p:spTree>
    <p:extLst>
      <p:ext uri="{BB962C8B-B14F-4D97-AF65-F5344CB8AC3E}">
        <p14:creationId xmlns:p14="http://schemas.microsoft.com/office/powerpoint/2010/main" val="1087512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b="1" dirty="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8579</TotalTime>
  <Words>3260</Words>
  <Application>Microsoft Macintosh PowerPoint</Application>
  <PresentationFormat>On-screen Show (4:3)</PresentationFormat>
  <Paragraphs>358</Paragraphs>
  <Slides>47</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Habitat</vt:lpstr>
      <vt:lpstr>Document</vt:lpstr>
      <vt:lpstr>Sexual dimorphism in snapping shrimps</vt:lpstr>
      <vt:lpstr>I. Background</vt:lpstr>
      <vt:lpstr>PowerPoint Presentation</vt:lpstr>
      <vt:lpstr>Sexual Dimorphism</vt:lpstr>
      <vt:lpstr>Natural selection</vt:lpstr>
      <vt:lpstr>Natural selection at work</vt:lpstr>
      <vt:lpstr>Sexual selection</vt:lpstr>
      <vt:lpstr>Males often carry the sexually selected trait</vt:lpstr>
      <vt:lpstr>Sexual selection at work</vt:lpstr>
      <vt:lpstr>Sexual selection &amp; dimorphism</vt:lpstr>
      <vt:lpstr>Investigation:  Snapping Shrimp Dimorphism </vt:lpstr>
      <vt:lpstr>Snapping shrimps Kingdom Animalia, Phylum Arthropoda, Subphylum Crustacea,  Class Malacostraca, Order Decapoda, Family Alpheidae</vt:lpstr>
      <vt:lpstr>Synalpheus: Sponge-dwelling snapping shrimps</vt:lpstr>
      <vt:lpstr>Synalpheus social structures</vt:lpstr>
      <vt:lpstr>II. Hypothesis &amp; predictions</vt:lpstr>
      <vt:lpstr>General hypothesis &amp;  specific predictions </vt:lpstr>
      <vt:lpstr>General hypothesis &amp;  specific predictions</vt:lpstr>
      <vt:lpstr>PowerPoint Presentation</vt:lpstr>
      <vt:lpstr>Allometry</vt:lpstr>
      <vt:lpstr>Allometry</vt:lpstr>
      <vt:lpstr>III. Morphometric measurements</vt:lpstr>
      <vt:lpstr>Shrimp measurements 1. carapace length, 2. chela length</vt:lpstr>
      <vt:lpstr>Shrimp measurements ImageJ: See separate handout for instruction</vt:lpstr>
      <vt:lpstr>Shrimp measurements 1. carapace length demo</vt:lpstr>
      <vt:lpstr>Shrimp measurements 2. chela length demo</vt:lpstr>
      <vt:lpstr>Shrimp measurements - Your turn! - </vt:lpstr>
      <vt:lpstr>IV. Statistics Review</vt:lpstr>
      <vt:lpstr>Independent two-sample t-test</vt:lpstr>
      <vt:lpstr>Investigation:  Snapping Shrimp Dimorphism </vt:lpstr>
      <vt:lpstr>V. Data analysis</vt:lpstr>
      <vt:lpstr>Independent two-sample t-test</vt:lpstr>
      <vt:lpstr>t-test using Excel</vt:lpstr>
      <vt:lpstr>Results &amp; Conclusion</vt:lpstr>
      <vt:lpstr>Results &amp; Conclusion</vt:lpstr>
      <vt:lpstr>VI. Sexual selection in eusocial shrimps?</vt:lpstr>
      <vt:lpstr>Synalpheus social structures</vt:lpstr>
      <vt:lpstr>Synalpheus is the only eusocial animal documented in the sea! </vt:lpstr>
      <vt:lpstr>Sexual selection in eusocial shrimps? </vt:lpstr>
      <vt:lpstr>Sexual selection in eusocial shrimps? </vt:lpstr>
      <vt:lpstr>Sexual selection in eusocial shrimps? </vt:lpstr>
      <vt:lpstr>Consequence of eusociality:  Reduced sexual dimorphism </vt:lpstr>
      <vt:lpstr>Sexual selection in eusocial shrimps? </vt:lpstr>
      <vt:lpstr>VII. The case for reversed sexual dimorphism</vt:lpstr>
      <vt:lpstr>PowerPoint Presentation</vt:lpstr>
      <vt:lpstr>Reverse sexual dimorphism</vt:lpstr>
      <vt:lpstr>Reverse sexual dimorphism</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Hypotheses</dc:title>
  <dc:creator>second  reviewer</dc:creator>
  <cp:lastModifiedBy>Solomon Chak</cp:lastModifiedBy>
  <cp:revision>191</cp:revision>
  <dcterms:created xsi:type="dcterms:W3CDTF">2015-08-16T18:59:05Z</dcterms:created>
  <dcterms:modified xsi:type="dcterms:W3CDTF">2017-07-18T05:31:48Z</dcterms:modified>
</cp:coreProperties>
</file>