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8" r:id="rId2"/>
    <p:sldMasterId id="2147483804" r:id="rId3"/>
  </p:sldMasterIdLst>
  <p:notesMasterIdLst>
    <p:notesMasterId r:id="rId31"/>
  </p:notesMasterIdLst>
  <p:sldIdLst>
    <p:sldId id="287" r:id="rId4"/>
    <p:sldId id="256" r:id="rId5"/>
    <p:sldId id="266" r:id="rId6"/>
    <p:sldId id="260" r:id="rId7"/>
    <p:sldId id="278" r:id="rId8"/>
    <p:sldId id="275" r:id="rId9"/>
    <p:sldId id="262" r:id="rId10"/>
    <p:sldId id="279" r:id="rId11"/>
    <p:sldId id="280" r:id="rId12"/>
    <p:sldId id="267" r:id="rId13"/>
    <p:sldId id="269" r:id="rId14"/>
    <p:sldId id="268" r:id="rId15"/>
    <p:sldId id="261" r:id="rId16"/>
    <p:sldId id="281" r:id="rId17"/>
    <p:sldId id="282" r:id="rId18"/>
    <p:sldId id="283" r:id="rId19"/>
    <p:sldId id="285" r:id="rId20"/>
    <p:sldId id="264" r:id="rId21"/>
    <p:sldId id="270" r:id="rId22"/>
    <p:sldId id="274" r:id="rId23"/>
    <p:sldId id="271" r:id="rId24"/>
    <p:sldId id="272" r:id="rId25"/>
    <p:sldId id="263" r:id="rId26"/>
    <p:sldId id="284" r:id="rId27"/>
    <p:sldId id="276" r:id="rId28"/>
    <p:sldId id="273"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035" autoAdjust="0"/>
  </p:normalViewPr>
  <p:slideViewPr>
    <p:cSldViewPr snapToGrid="0">
      <p:cViewPr varScale="1">
        <p:scale>
          <a:sx n="62" d="100"/>
          <a:sy n="62" d="100"/>
        </p:scale>
        <p:origin x="24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90B20-D34A-4D1E-B230-3EC325E60C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7A512B4-0487-47D9-B1A3-9A5CB3DBD813}">
      <dgm:prSet phldrT="[Text]" custT="1"/>
      <dgm:spPr/>
      <dgm:t>
        <a:bodyPr/>
        <a:lstStyle/>
        <a:p>
          <a:pPr algn="ctr"/>
          <a:r>
            <a:rPr lang="en-US" sz="1600" i="1" dirty="0">
              <a:latin typeface="Arial" panose="020B0604020202020204" pitchFamily="34" charset="0"/>
              <a:cs typeface="Arial" panose="020B0604020202020204" pitchFamily="34" charset="0"/>
            </a:rPr>
            <a:t>Alexandrium catenella</a:t>
          </a:r>
        </a:p>
      </dgm:t>
    </dgm:pt>
    <dgm:pt modelId="{707F3401-367E-4B63-A0D0-F7A85AAD198C}" type="parTrans" cxnId="{859C278A-7667-48B1-9499-03596EE675E3}">
      <dgm:prSet/>
      <dgm:spPr/>
      <dgm:t>
        <a:bodyPr/>
        <a:lstStyle/>
        <a:p>
          <a:endParaRPr lang="en-US" sz="2400">
            <a:latin typeface="Arial" panose="020B0604020202020204" pitchFamily="34" charset="0"/>
            <a:cs typeface="Arial" panose="020B0604020202020204" pitchFamily="34" charset="0"/>
          </a:endParaRPr>
        </a:p>
      </dgm:t>
    </dgm:pt>
    <dgm:pt modelId="{2029FE9C-2AD3-4D72-8EBE-02F045D8A925}" type="sibTrans" cxnId="{859C278A-7667-48B1-9499-03596EE675E3}">
      <dgm:prSet/>
      <dgm:spPr/>
      <dgm:t>
        <a:bodyPr/>
        <a:lstStyle/>
        <a:p>
          <a:endParaRPr lang="en-US" sz="2400">
            <a:latin typeface="Arial" panose="020B0604020202020204" pitchFamily="34" charset="0"/>
            <a:cs typeface="Arial" panose="020B0604020202020204" pitchFamily="34" charset="0"/>
          </a:endParaRPr>
        </a:p>
      </dgm:t>
    </dgm:pt>
    <dgm:pt modelId="{8A2C0C95-A71A-40FD-87D8-AE1BA496852D}">
      <dgm:prSet phldrT="[Text]" custT="1"/>
      <dgm:spPr/>
      <dgm:t>
        <a:bodyPr/>
        <a:lstStyle/>
        <a:p>
          <a:r>
            <a:rPr lang="en-US" sz="1600" dirty="0">
              <a:latin typeface="Arial" panose="020B0604020202020204" pitchFamily="34" charset="0"/>
              <a:cs typeface="Arial" panose="020B0604020202020204" pitchFamily="34" charset="0"/>
            </a:rPr>
            <a:t>Paralytic Shellfish Poisoning (</a:t>
          </a:r>
          <a:r>
            <a:rPr lang="en-US" sz="1600" b="1" dirty="0">
              <a:latin typeface="Arial" panose="020B0604020202020204" pitchFamily="34" charset="0"/>
              <a:cs typeface="Arial" panose="020B0604020202020204" pitchFamily="34" charset="0"/>
            </a:rPr>
            <a:t>PSP</a:t>
          </a:r>
          <a:r>
            <a:rPr lang="en-US" sz="1600" dirty="0">
              <a:latin typeface="Arial" panose="020B0604020202020204" pitchFamily="34" charset="0"/>
              <a:cs typeface="Arial" panose="020B0604020202020204" pitchFamily="34" charset="0"/>
            </a:rPr>
            <a:t>)</a:t>
          </a:r>
        </a:p>
      </dgm:t>
    </dgm:pt>
    <dgm:pt modelId="{91115D86-3456-4BBA-A317-510D96EA638D}" type="parTrans" cxnId="{8615A4E3-E926-40C3-B08D-F28E44F27588}">
      <dgm:prSet/>
      <dgm:spPr/>
      <dgm:t>
        <a:bodyPr/>
        <a:lstStyle/>
        <a:p>
          <a:endParaRPr lang="en-US" sz="2400">
            <a:latin typeface="Arial" panose="020B0604020202020204" pitchFamily="34" charset="0"/>
            <a:cs typeface="Arial" panose="020B0604020202020204" pitchFamily="34" charset="0"/>
          </a:endParaRPr>
        </a:p>
      </dgm:t>
    </dgm:pt>
    <dgm:pt modelId="{24E7E62E-CD28-4EC9-B65F-8ACBDE842ABA}" type="sibTrans" cxnId="{8615A4E3-E926-40C3-B08D-F28E44F27588}">
      <dgm:prSet/>
      <dgm:spPr/>
      <dgm:t>
        <a:bodyPr/>
        <a:lstStyle/>
        <a:p>
          <a:endParaRPr lang="en-US" sz="2400">
            <a:latin typeface="Arial" panose="020B0604020202020204" pitchFamily="34" charset="0"/>
            <a:cs typeface="Arial" panose="020B0604020202020204" pitchFamily="34" charset="0"/>
          </a:endParaRPr>
        </a:p>
      </dgm:t>
    </dgm:pt>
    <dgm:pt modelId="{86D9C098-C36F-42FA-A388-7BFFEBFF7BCA}">
      <dgm:prSet phldrT="[Text]" custT="1"/>
      <dgm:spPr/>
      <dgm:t>
        <a:bodyPr/>
        <a:lstStyle/>
        <a:p>
          <a:r>
            <a:rPr lang="en-US" sz="1600" dirty="0">
              <a:latin typeface="Arial" panose="020B0604020202020204" pitchFamily="34" charset="0"/>
              <a:cs typeface="Arial" panose="020B0604020202020204" pitchFamily="34" charset="0"/>
            </a:rPr>
            <a:t>Domoic acid</a:t>
          </a:r>
        </a:p>
      </dgm:t>
    </dgm:pt>
    <dgm:pt modelId="{C3A8E9FB-09CC-4BE2-AF63-0D742E15F6C7}" type="parTrans" cxnId="{749D6049-81C7-4542-A130-A687488306C3}">
      <dgm:prSet/>
      <dgm:spPr/>
      <dgm:t>
        <a:bodyPr/>
        <a:lstStyle/>
        <a:p>
          <a:endParaRPr lang="en-US" sz="2400">
            <a:latin typeface="Arial" panose="020B0604020202020204" pitchFamily="34" charset="0"/>
            <a:cs typeface="Arial" panose="020B0604020202020204" pitchFamily="34" charset="0"/>
          </a:endParaRPr>
        </a:p>
      </dgm:t>
    </dgm:pt>
    <dgm:pt modelId="{9EB8E614-EBEC-4EA0-9A18-D01218B08363}" type="sibTrans" cxnId="{749D6049-81C7-4542-A130-A687488306C3}">
      <dgm:prSet/>
      <dgm:spPr/>
      <dgm:t>
        <a:bodyPr/>
        <a:lstStyle/>
        <a:p>
          <a:endParaRPr lang="en-US" sz="2400">
            <a:latin typeface="Arial" panose="020B0604020202020204" pitchFamily="34" charset="0"/>
            <a:cs typeface="Arial" panose="020B0604020202020204" pitchFamily="34" charset="0"/>
          </a:endParaRPr>
        </a:p>
      </dgm:t>
    </dgm:pt>
    <dgm:pt modelId="{0D640CBD-A6A7-4910-9156-480C707E0B4A}">
      <dgm:prSet phldrT="[Text]" custT="1"/>
      <dgm:spPr/>
      <dgm:t>
        <a:bodyPr/>
        <a:lstStyle/>
        <a:p>
          <a:r>
            <a:rPr lang="en-US" sz="1600" dirty="0">
              <a:latin typeface="Arial" panose="020B0604020202020204" pitchFamily="34" charset="0"/>
              <a:cs typeface="Arial" panose="020B0604020202020204" pitchFamily="34" charset="0"/>
            </a:rPr>
            <a:t>Amnesic Shellfish Poisoning (</a:t>
          </a:r>
          <a:r>
            <a:rPr lang="en-US" sz="1600" b="1" dirty="0">
              <a:latin typeface="Arial" panose="020B0604020202020204" pitchFamily="34" charset="0"/>
              <a:cs typeface="Arial" panose="020B0604020202020204" pitchFamily="34" charset="0"/>
            </a:rPr>
            <a:t>ASP</a:t>
          </a:r>
          <a:r>
            <a:rPr lang="en-US" sz="1600" dirty="0">
              <a:latin typeface="Arial" panose="020B0604020202020204" pitchFamily="34" charset="0"/>
              <a:cs typeface="Arial" panose="020B0604020202020204" pitchFamily="34" charset="0"/>
            </a:rPr>
            <a:t>)</a:t>
          </a:r>
        </a:p>
      </dgm:t>
    </dgm:pt>
    <dgm:pt modelId="{1E816931-1C7A-4154-B00B-57B431E4BBFF}" type="parTrans" cxnId="{D51C024E-2497-4BFF-AF3A-C7479B1FCEF1}">
      <dgm:prSet/>
      <dgm:spPr/>
      <dgm:t>
        <a:bodyPr/>
        <a:lstStyle/>
        <a:p>
          <a:endParaRPr lang="en-US" sz="2400">
            <a:latin typeface="Arial" panose="020B0604020202020204" pitchFamily="34" charset="0"/>
            <a:cs typeface="Arial" panose="020B0604020202020204" pitchFamily="34" charset="0"/>
          </a:endParaRPr>
        </a:p>
      </dgm:t>
    </dgm:pt>
    <dgm:pt modelId="{2BADE042-AC33-4774-B051-8C8B61EE47D1}" type="sibTrans" cxnId="{D51C024E-2497-4BFF-AF3A-C7479B1FCEF1}">
      <dgm:prSet/>
      <dgm:spPr/>
      <dgm:t>
        <a:bodyPr/>
        <a:lstStyle/>
        <a:p>
          <a:endParaRPr lang="en-US" sz="2400">
            <a:latin typeface="Arial" panose="020B0604020202020204" pitchFamily="34" charset="0"/>
            <a:cs typeface="Arial" panose="020B0604020202020204" pitchFamily="34" charset="0"/>
          </a:endParaRPr>
        </a:p>
      </dgm:t>
    </dgm:pt>
    <dgm:pt modelId="{56ADF828-9F2C-4AE4-985F-A85E7429D79F}">
      <dgm:prSet phldrT="[Text]" custT="1"/>
      <dgm:spPr/>
      <dgm:t>
        <a:bodyPr/>
        <a:lstStyle/>
        <a:p>
          <a:r>
            <a:rPr lang="en-US" sz="1600" i="1" dirty="0">
              <a:latin typeface="Arial" panose="020B0604020202020204" pitchFamily="34" charset="0"/>
              <a:cs typeface="Arial" panose="020B0604020202020204" pitchFamily="34" charset="0"/>
            </a:rPr>
            <a:t>Dinophysis</a:t>
          </a:r>
          <a:r>
            <a:rPr lang="en-US" sz="1600" dirty="0">
              <a:latin typeface="Arial" panose="020B0604020202020204" pitchFamily="34" charset="0"/>
              <a:cs typeface="Arial" panose="020B0604020202020204" pitchFamily="34" charset="0"/>
            </a:rPr>
            <a:t> spp.</a:t>
          </a:r>
        </a:p>
      </dgm:t>
    </dgm:pt>
    <dgm:pt modelId="{DF12FE00-A843-4BD2-87CC-F93219E6F20A}" type="parTrans" cxnId="{245996AF-531F-4277-A17B-B98AEB29B02C}">
      <dgm:prSet/>
      <dgm:spPr/>
      <dgm:t>
        <a:bodyPr/>
        <a:lstStyle/>
        <a:p>
          <a:endParaRPr lang="en-US" sz="2400">
            <a:latin typeface="Arial" panose="020B0604020202020204" pitchFamily="34" charset="0"/>
            <a:cs typeface="Arial" panose="020B0604020202020204" pitchFamily="34" charset="0"/>
          </a:endParaRPr>
        </a:p>
      </dgm:t>
    </dgm:pt>
    <dgm:pt modelId="{51FB15F0-081A-433F-9C27-7CEDAFF79CBD}" type="sibTrans" cxnId="{245996AF-531F-4277-A17B-B98AEB29B02C}">
      <dgm:prSet/>
      <dgm:spPr/>
      <dgm:t>
        <a:bodyPr/>
        <a:lstStyle/>
        <a:p>
          <a:endParaRPr lang="en-US" sz="2400">
            <a:latin typeface="Arial" panose="020B0604020202020204" pitchFamily="34" charset="0"/>
            <a:cs typeface="Arial" panose="020B0604020202020204" pitchFamily="34" charset="0"/>
          </a:endParaRPr>
        </a:p>
      </dgm:t>
    </dgm:pt>
    <dgm:pt modelId="{71323BCB-5E39-4BB6-B732-3E5DC3A2874F}">
      <dgm:prSet phldrT="[Text]" custT="1"/>
      <dgm:spPr/>
      <dgm:t>
        <a:bodyPr/>
        <a:lstStyle/>
        <a:p>
          <a:r>
            <a:rPr lang="en-US" sz="1600" dirty="0">
              <a:latin typeface="Arial" panose="020B0604020202020204" pitchFamily="34" charset="0"/>
              <a:cs typeface="Arial" panose="020B0604020202020204" pitchFamily="34" charset="0"/>
            </a:rPr>
            <a:t>Diarrhetic Shellfish Poisoning (</a:t>
          </a:r>
          <a:r>
            <a:rPr lang="en-US" sz="1600" b="1" dirty="0">
              <a:latin typeface="Arial" panose="020B0604020202020204" pitchFamily="34" charset="0"/>
              <a:cs typeface="Arial" panose="020B0604020202020204" pitchFamily="34" charset="0"/>
            </a:rPr>
            <a:t>DSP</a:t>
          </a:r>
          <a:r>
            <a:rPr lang="en-US" sz="1600" dirty="0">
              <a:latin typeface="Arial" panose="020B0604020202020204" pitchFamily="34" charset="0"/>
              <a:cs typeface="Arial" panose="020B0604020202020204" pitchFamily="34" charset="0"/>
            </a:rPr>
            <a:t>)</a:t>
          </a:r>
        </a:p>
      </dgm:t>
    </dgm:pt>
    <dgm:pt modelId="{8CF0D810-4BFD-4E05-8338-FFBD3DD38F6C}" type="parTrans" cxnId="{205452D3-F797-4CB3-ACF9-35CE4693C996}">
      <dgm:prSet/>
      <dgm:spPr/>
      <dgm:t>
        <a:bodyPr/>
        <a:lstStyle/>
        <a:p>
          <a:endParaRPr lang="en-US" sz="2400">
            <a:latin typeface="Arial" panose="020B0604020202020204" pitchFamily="34" charset="0"/>
            <a:cs typeface="Arial" panose="020B0604020202020204" pitchFamily="34" charset="0"/>
          </a:endParaRPr>
        </a:p>
      </dgm:t>
    </dgm:pt>
    <dgm:pt modelId="{B0BFE654-01A7-4CD4-9330-A9DC9439A5AC}" type="sibTrans" cxnId="{205452D3-F797-4CB3-ACF9-35CE4693C996}">
      <dgm:prSet/>
      <dgm:spPr/>
      <dgm:t>
        <a:bodyPr/>
        <a:lstStyle/>
        <a:p>
          <a:endParaRPr lang="en-US" sz="2400">
            <a:latin typeface="Arial" panose="020B0604020202020204" pitchFamily="34" charset="0"/>
            <a:cs typeface="Arial" panose="020B0604020202020204" pitchFamily="34" charset="0"/>
          </a:endParaRPr>
        </a:p>
      </dgm:t>
    </dgm:pt>
    <dgm:pt modelId="{C650E226-D56B-4CBF-9F9C-7A07E2F703B4}">
      <dgm:prSet phldrT="[Text]" custT="1"/>
      <dgm:spPr/>
      <dgm:t>
        <a:bodyPr/>
        <a:lstStyle/>
        <a:p>
          <a:r>
            <a:rPr lang="en-US" sz="1600" dirty="0">
              <a:latin typeface="Arial" panose="020B0604020202020204" pitchFamily="34" charset="0"/>
              <a:cs typeface="Arial" panose="020B0604020202020204" pitchFamily="34" charset="0"/>
            </a:rPr>
            <a:t>Saxitoxin</a:t>
          </a:r>
        </a:p>
      </dgm:t>
    </dgm:pt>
    <dgm:pt modelId="{F2D5FA3A-4744-4AAF-8033-7E81DC68CBA5}" type="parTrans" cxnId="{215ECD16-16B8-4A6F-A52C-3499C432032F}">
      <dgm:prSet/>
      <dgm:spPr/>
      <dgm:t>
        <a:bodyPr/>
        <a:lstStyle/>
        <a:p>
          <a:endParaRPr lang="en-US" sz="2400">
            <a:latin typeface="Arial" panose="020B0604020202020204" pitchFamily="34" charset="0"/>
            <a:cs typeface="Arial" panose="020B0604020202020204" pitchFamily="34" charset="0"/>
          </a:endParaRPr>
        </a:p>
      </dgm:t>
    </dgm:pt>
    <dgm:pt modelId="{B3359C5B-57E5-47F3-B737-B84B6B592D88}" type="sibTrans" cxnId="{215ECD16-16B8-4A6F-A52C-3499C432032F}">
      <dgm:prSet/>
      <dgm:spPr/>
      <dgm:t>
        <a:bodyPr/>
        <a:lstStyle/>
        <a:p>
          <a:endParaRPr lang="en-US" sz="2400">
            <a:latin typeface="Arial" panose="020B0604020202020204" pitchFamily="34" charset="0"/>
            <a:cs typeface="Arial" panose="020B0604020202020204" pitchFamily="34" charset="0"/>
          </a:endParaRPr>
        </a:p>
      </dgm:t>
    </dgm:pt>
    <dgm:pt modelId="{9CF1FAC7-D0E1-4F08-A07E-BB38B5EC13E7}">
      <dgm:prSet phldrT="[Text]" custT="1"/>
      <dgm:spPr/>
      <dgm:t>
        <a:bodyPr/>
        <a:lstStyle/>
        <a:p>
          <a:r>
            <a:rPr lang="en-US" sz="1600" i="1" dirty="0">
              <a:latin typeface="Arial" panose="020B0604020202020204" pitchFamily="34" charset="0"/>
              <a:cs typeface="Arial" panose="020B0604020202020204" pitchFamily="34" charset="0"/>
            </a:rPr>
            <a:t>Pseudo-Nitzschia </a:t>
          </a:r>
          <a:r>
            <a:rPr lang="en-US" sz="1600" b="0" i="0" dirty="0">
              <a:latin typeface="Arial" panose="020B0604020202020204" pitchFamily="34" charset="0"/>
              <a:cs typeface="Arial" panose="020B0604020202020204" pitchFamily="34" charset="0"/>
            </a:rPr>
            <a:t>spp.</a:t>
          </a:r>
        </a:p>
      </dgm:t>
    </dgm:pt>
    <dgm:pt modelId="{8D8DCA10-2B54-4FEE-8552-0DD3F787FA5D}" type="parTrans" cxnId="{70FCFACA-53D7-4DCB-BAE9-7445795CC01D}">
      <dgm:prSet/>
      <dgm:spPr/>
      <dgm:t>
        <a:bodyPr/>
        <a:lstStyle/>
        <a:p>
          <a:endParaRPr lang="en-US" sz="2400">
            <a:latin typeface="Arial" panose="020B0604020202020204" pitchFamily="34" charset="0"/>
            <a:cs typeface="Arial" panose="020B0604020202020204" pitchFamily="34" charset="0"/>
          </a:endParaRPr>
        </a:p>
      </dgm:t>
    </dgm:pt>
    <dgm:pt modelId="{55FD7138-76C4-4988-8AED-CF4E811572BA}" type="sibTrans" cxnId="{70FCFACA-53D7-4DCB-BAE9-7445795CC01D}">
      <dgm:prSet/>
      <dgm:spPr/>
      <dgm:t>
        <a:bodyPr/>
        <a:lstStyle/>
        <a:p>
          <a:endParaRPr lang="en-US" sz="2400">
            <a:latin typeface="Arial" panose="020B0604020202020204" pitchFamily="34" charset="0"/>
            <a:cs typeface="Arial" panose="020B0604020202020204" pitchFamily="34" charset="0"/>
          </a:endParaRPr>
        </a:p>
      </dgm:t>
    </dgm:pt>
    <dgm:pt modelId="{2AF1B158-41A5-4D08-8EED-E9F0278B9A91}">
      <dgm:prSet phldrT="[Text]" custT="1"/>
      <dgm:spPr/>
      <dgm:t>
        <a:bodyPr/>
        <a:lstStyle/>
        <a:p>
          <a:r>
            <a:rPr lang="en-US" sz="1600" dirty="0">
              <a:latin typeface="Arial" panose="020B0604020202020204" pitchFamily="34" charset="0"/>
              <a:cs typeface="Arial" panose="020B0604020202020204" pitchFamily="34" charset="0"/>
            </a:rPr>
            <a:t>Okadaic acid</a:t>
          </a:r>
        </a:p>
      </dgm:t>
    </dgm:pt>
    <dgm:pt modelId="{E69473B9-C8E6-4F97-9982-EE45377B54B8}" type="parTrans" cxnId="{A93968E9-CA1E-432C-91BD-15FE2984DF6A}">
      <dgm:prSet/>
      <dgm:spPr/>
      <dgm:t>
        <a:bodyPr/>
        <a:lstStyle/>
        <a:p>
          <a:endParaRPr lang="en-US" sz="2400">
            <a:latin typeface="Arial" panose="020B0604020202020204" pitchFamily="34" charset="0"/>
            <a:cs typeface="Arial" panose="020B0604020202020204" pitchFamily="34" charset="0"/>
          </a:endParaRPr>
        </a:p>
      </dgm:t>
    </dgm:pt>
    <dgm:pt modelId="{A6C995BC-BC1A-4212-84DA-BBC01CE71EE7}" type="sibTrans" cxnId="{A93968E9-CA1E-432C-91BD-15FE2984DF6A}">
      <dgm:prSet/>
      <dgm:spPr/>
      <dgm:t>
        <a:bodyPr/>
        <a:lstStyle/>
        <a:p>
          <a:endParaRPr lang="en-US" sz="2400">
            <a:latin typeface="Arial" panose="020B0604020202020204" pitchFamily="34" charset="0"/>
            <a:cs typeface="Arial" panose="020B0604020202020204" pitchFamily="34" charset="0"/>
          </a:endParaRPr>
        </a:p>
      </dgm:t>
    </dgm:pt>
    <dgm:pt modelId="{32243D75-A977-4011-977F-DF515DA82480}">
      <dgm:prSet phldrT="[Text]" custT="1"/>
      <dgm:spPr/>
      <dgm:t>
        <a:bodyPr/>
        <a:lstStyle/>
        <a:p>
          <a:r>
            <a:rPr lang="en-US" sz="1600" i="1" dirty="0">
              <a:latin typeface="Arial" panose="020B0604020202020204" pitchFamily="34" charset="0"/>
              <a:cs typeface="Arial" panose="020B0604020202020204" pitchFamily="34" charset="0"/>
            </a:rPr>
            <a:t>Karenia brevis</a:t>
          </a:r>
        </a:p>
      </dgm:t>
    </dgm:pt>
    <dgm:pt modelId="{99231D97-A501-4F26-92B8-BCF14B5E526E}" type="parTrans" cxnId="{6CCDE8AC-9457-4C95-B1DD-AD11F0FC96F1}">
      <dgm:prSet/>
      <dgm:spPr/>
      <dgm:t>
        <a:bodyPr/>
        <a:lstStyle/>
        <a:p>
          <a:endParaRPr lang="en-US" sz="2400">
            <a:latin typeface="Arial" panose="020B0604020202020204" pitchFamily="34" charset="0"/>
            <a:cs typeface="Arial" panose="020B0604020202020204" pitchFamily="34" charset="0"/>
          </a:endParaRPr>
        </a:p>
      </dgm:t>
    </dgm:pt>
    <dgm:pt modelId="{A49E7969-4499-4738-BDF2-AA31A8BD03A2}" type="sibTrans" cxnId="{6CCDE8AC-9457-4C95-B1DD-AD11F0FC96F1}">
      <dgm:prSet/>
      <dgm:spPr/>
      <dgm:t>
        <a:bodyPr/>
        <a:lstStyle/>
        <a:p>
          <a:endParaRPr lang="en-US" sz="2400">
            <a:latin typeface="Arial" panose="020B0604020202020204" pitchFamily="34" charset="0"/>
            <a:cs typeface="Arial" panose="020B0604020202020204" pitchFamily="34" charset="0"/>
          </a:endParaRPr>
        </a:p>
      </dgm:t>
    </dgm:pt>
    <dgm:pt modelId="{8A41E286-547A-4AA3-B67C-1236B84F4662}">
      <dgm:prSet phldrT="[Text]" custT="1"/>
      <dgm:spPr/>
      <dgm:t>
        <a:bodyPr/>
        <a:lstStyle/>
        <a:p>
          <a:r>
            <a:rPr lang="en-US" sz="1600" i="1" dirty="0">
              <a:latin typeface="Arial" panose="020B0604020202020204" pitchFamily="34" charset="0"/>
              <a:cs typeface="Arial" panose="020B0604020202020204" pitchFamily="34" charset="0"/>
            </a:rPr>
            <a:t>Azadinium spinosum</a:t>
          </a:r>
        </a:p>
      </dgm:t>
    </dgm:pt>
    <dgm:pt modelId="{19B62434-54E3-47D0-BD66-4203E162FF91}" type="parTrans" cxnId="{08410821-BDD4-470B-857E-EB9B082FCBB8}">
      <dgm:prSet/>
      <dgm:spPr/>
      <dgm:t>
        <a:bodyPr/>
        <a:lstStyle/>
        <a:p>
          <a:endParaRPr lang="en-US" sz="2400">
            <a:latin typeface="Arial" panose="020B0604020202020204" pitchFamily="34" charset="0"/>
            <a:cs typeface="Arial" panose="020B0604020202020204" pitchFamily="34" charset="0"/>
          </a:endParaRPr>
        </a:p>
      </dgm:t>
    </dgm:pt>
    <dgm:pt modelId="{9F155D41-F6D7-4A49-9D61-361FF5662D17}" type="sibTrans" cxnId="{08410821-BDD4-470B-857E-EB9B082FCBB8}">
      <dgm:prSet/>
      <dgm:spPr/>
      <dgm:t>
        <a:bodyPr/>
        <a:lstStyle/>
        <a:p>
          <a:endParaRPr lang="en-US" sz="2400">
            <a:latin typeface="Arial" panose="020B0604020202020204" pitchFamily="34" charset="0"/>
            <a:cs typeface="Arial" panose="020B0604020202020204" pitchFamily="34" charset="0"/>
          </a:endParaRPr>
        </a:p>
      </dgm:t>
    </dgm:pt>
    <dgm:pt modelId="{AFEA8076-8730-4178-88B7-253D96AB12E4}">
      <dgm:prSet phldrT="[Text]" custT="1"/>
      <dgm:spPr/>
      <dgm:t>
        <a:bodyPr/>
        <a:lstStyle/>
        <a:p>
          <a:r>
            <a:rPr lang="en-US" sz="1600" dirty="0">
              <a:latin typeface="Arial" panose="020B0604020202020204" pitchFamily="34" charset="0"/>
              <a:cs typeface="Arial" panose="020B0604020202020204" pitchFamily="34" charset="0"/>
            </a:rPr>
            <a:t>Brevetoxin</a:t>
          </a:r>
          <a:endParaRPr lang="en-US" sz="1600" i="1" dirty="0">
            <a:latin typeface="Arial" panose="020B0604020202020204" pitchFamily="34" charset="0"/>
            <a:cs typeface="Arial" panose="020B0604020202020204" pitchFamily="34" charset="0"/>
          </a:endParaRPr>
        </a:p>
      </dgm:t>
    </dgm:pt>
    <dgm:pt modelId="{37A23BF3-EE7B-440A-B82C-18DA80E44220}" type="parTrans" cxnId="{E87FC4C7-4AD4-4DAC-9804-DD472E740D60}">
      <dgm:prSet/>
      <dgm:spPr/>
      <dgm:t>
        <a:bodyPr/>
        <a:lstStyle/>
        <a:p>
          <a:endParaRPr lang="en-US" sz="2400">
            <a:latin typeface="Arial" panose="020B0604020202020204" pitchFamily="34" charset="0"/>
            <a:cs typeface="Arial" panose="020B0604020202020204" pitchFamily="34" charset="0"/>
          </a:endParaRPr>
        </a:p>
      </dgm:t>
    </dgm:pt>
    <dgm:pt modelId="{EF395B67-57FA-4AEB-948A-6F985EADE03A}" type="sibTrans" cxnId="{E87FC4C7-4AD4-4DAC-9804-DD472E740D60}">
      <dgm:prSet/>
      <dgm:spPr/>
      <dgm:t>
        <a:bodyPr/>
        <a:lstStyle/>
        <a:p>
          <a:endParaRPr lang="en-US" sz="2400">
            <a:latin typeface="Arial" panose="020B0604020202020204" pitchFamily="34" charset="0"/>
            <a:cs typeface="Arial" panose="020B0604020202020204" pitchFamily="34" charset="0"/>
          </a:endParaRPr>
        </a:p>
      </dgm:t>
    </dgm:pt>
    <dgm:pt modelId="{6C624EF5-A138-4971-B5E7-1DC29BED2CDF}">
      <dgm:prSet phldrT="[Text]" custT="1"/>
      <dgm:spPr/>
      <dgm:t>
        <a:bodyPr/>
        <a:lstStyle/>
        <a:p>
          <a:r>
            <a:rPr lang="en-US" sz="1600" i="0" dirty="0">
              <a:latin typeface="Arial" panose="020B0604020202020204" pitchFamily="34" charset="0"/>
              <a:cs typeface="Arial" panose="020B0604020202020204" pitchFamily="34" charset="0"/>
            </a:rPr>
            <a:t>Neurotoxic Shellfish Poisoning (</a:t>
          </a:r>
          <a:r>
            <a:rPr lang="en-US" sz="1600" b="1" i="0" dirty="0">
              <a:latin typeface="Arial" panose="020B0604020202020204" pitchFamily="34" charset="0"/>
              <a:cs typeface="Arial" panose="020B0604020202020204" pitchFamily="34" charset="0"/>
            </a:rPr>
            <a:t>NSP</a:t>
          </a:r>
          <a:r>
            <a:rPr lang="en-US" sz="1600" i="0" dirty="0">
              <a:latin typeface="Arial" panose="020B0604020202020204" pitchFamily="34" charset="0"/>
              <a:cs typeface="Arial" panose="020B0604020202020204" pitchFamily="34" charset="0"/>
            </a:rPr>
            <a:t>)</a:t>
          </a:r>
        </a:p>
      </dgm:t>
    </dgm:pt>
    <dgm:pt modelId="{60C5283E-F2B4-4F70-BF34-7CFED7E94A10}" type="parTrans" cxnId="{A4F53F3A-D74D-4DD1-83E0-366C82239369}">
      <dgm:prSet/>
      <dgm:spPr/>
      <dgm:t>
        <a:bodyPr/>
        <a:lstStyle/>
        <a:p>
          <a:endParaRPr lang="en-US" sz="2400">
            <a:latin typeface="Arial" panose="020B0604020202020204" pitchFamily="34" charset="0"/>
            <a:cs typeface="Arial" panose="020B0604020202020204" pitchFamily="34" charset="0"/>
          </a:endParaRPr>
        </a:p>
      </dgm:t>
    </dgm:pt>
    <dgm:pt modelId="{3117FEC4-832B-4175-8D87-18351E27422F}" type="sibTrans" cxnId="{A4F53F3A-D74D-4DD1-83E0-366C82239369}">
      <dgm:prSet/>
      <dgm:spPr/>
      <dgm:t>
        <a:bodyPr/>
        <a:lstStyle/>
        <a:p>
          <a:endParaRPr lang="en-US" sz="2400">
            <a:latin typeface="Arial" panose="020B0604020202020204" pitchFamily="34" charset="0"/>
            <a:cs typeface="Arial" panose="020B0604020202020204" pitchFamily="34" charset="0"/>
          </a:endParaRPr>
        </a:p>
      </dgm:t>
    </dgm:pt>
    <dgm:pt modelId="{722A951C-CC76-4364-B1CC-D61992A52695}">
      <dgm:prSet phldrT="[Text]" custT="1"/>
      <dgm:spPr/>
      <dgm:t>
        <a:bodyPr/>
        <a:lstStyle/>
        <a:p>
          <a:r>
            <a:rPr lang="en-US" sz="1600" i="1" dirty="0">
              <a:latin typeface="Arial" panose="020B0604020202020204" pitchFamily="34" charset="0"/>
              <a:cs typeface="Arial" panose="020B0604020202020204" pitchFamily="34" charset="0"/>
            </a:rPr>
            <a:t>Gambierdiscus toxicus</a:t>
          </a:r>
        </a:p>
      </dgm:t>
    </dgm:pt>
    <dgm:pt modelId="{493E4CA6-BD3A-4CE5-B973-4855162D14CE}" type="parTrans" cxnId="{55883A67-BAAB-4FE7-A95D-094BD2E8BD26}">
      <dgm:prSet/>
      <dgm:spPr/>
      <dgm:t>
        <a:bodyPr/>
        <a:lstStyle/>
        <a:p>
          <a:endParaRPr lang="en-US" sz="2400">
            <a:latin typeface="Arial" panose="020B0604020202020204" pitchFamily="34" charset="0"/>
            <a:cs typeface="Arial" panose="020B0604020202020204" pitchFamily="34" charset="0"/>
          </a:endParaRPr>
        </a:p>
      </dgm:t>
    </dgm:pt>
    <dgm:pt modelId="{33CD4574-7ED2-42F1-9A8F-4BBC1A0CDCFA}" type="sibTrans" cxnId="{55883A67-BAAB-4FE7-A95D-094BD2E8BD26}">
      <dgm:prSet/>
      <dgm:spPr/>
      <dgm:t>
        <a:bodyPr/>
        <a:lstStyle/>
        <a:p>
          <a:endParaRPr lang="en-US" sz="2400">
            <a:latin typeface="Arial" panose="020B0604020202020204" pitchFamily="34" charset="0"/>
            <a:cs typeface="Arial" panose="020B0604020202020204" pitchFamily="34" charset="0"/>
          </a:endParaRPr>
        </a:p>
      </dgm:t>
    </dgm:pt>
    <dgm:pt modelId="{2BF0A890-FB98-41ED-BD10-1B233E2125EC}">
      <dgm:prSet phldrT="[Text]" custT="1"/>
      <dgm:spPr/>
      <dgm:t>
        <a:bodyPr/>
        <a:lstStyle/>
        <a:p>
          <a:r>
            <a:rPr lang="en-US" sz="1600" i="0" dirty="0">
              <a:latin typeface="Arial" panose="020B0604020202020204" pitchFamily="34" charset="0"/>
              <a:cs typeface="Arial" panose="020B0604020202020204" pitchFamily="34" charset="0"/>
            </a:rPr>
            <a:t>Ciguatoxin</a:t>
          </a:r>
        </a:p>
      </dgm:t>
    </dgm:pt>
    <dgm:pt modelId="{3183E8DD-8733-4968-AE4F-B79767960E40}" type="parTrans" cxnId="{E9808FFA-7174-496F-8515-38E38D2E1CF8}">
      <dgm:prSet/>
      <dgm:spPr/>
      <dgm:t>
        <a:bodyPr/>
        <a:lstStyle/>
        <a:p>
          <a:endParaRPr lang="en-US" sz="2400">
            <a:latin typeface="Arial" panose="020B0604020202020204" pitchFamily="34" charset="0"/>
            <a:cs typeface="Arial" panose="020B0604020202020204" pitchFamily="34" charset="0"/>
          </a:endParaRPr>
        </a:p>
      </dgm:t>
    </dgm:pt>
    <dgm:pt modelId="{4936D077-0AEB-46EE-916A-9F9330EF9E88}" type="sibTrans" cxnId="{E9808FFA-7174-496F-8515-38E38D2E1CF8}">
      <dgm:prSet/>
      <dgm:spPr/>
      <dgm:t>
        <a:bodyPr/>
        <a:lstStyle/>
        <a:p>
          <a:endParaRPr lang="en-US" sz="2400">
            <a:latin typeface="Arial" panose="020B0604020202020204" pitchFamily="34" charset="0"/>
            <a:cs typeface="Arial" panose="020B0604020202020204" pitchFamily="34" charset="0"/>
          </a:endParaRPr>
        </a:p>
      </dgm:t>
    </dgm:pt>
    <dgm:pt modelId="{74F7D8D1-0AA0-468F-A220-DA89D935F5AF}">
      <dgm:prSet phldrT="[Text]" custT="1"/>
      <dgm:spPr/>
      <dgm:t>
        <a:bodyPr/>
        <a:lstStyle/>
        <a:p>
          <a:r>
            <a:rPr lang="en-US" sz="1600" i="0" dirty="0">
              <a:latin typeface="Arial" panose="020B0604020202020204" pitchFamily="34" charset="0"/>
              <a:cs typeface="Arial" panose="020B0604020202020204" pitchFamily="34" charset="0"/>
            </a:rPr>
            <a:t>Ciguatera Fish Poisoning (</a:t>
          </a:r>
          <a:r>
            <a:rPr lang="en-US" sz="1600" b="1" i="0" dirty="0">
              <a:latin typeface="Arial" panose="020B0604020202020204" pitchFamily="34" charset="0"/>
              <a:cs typeface="Arial" panose="020B0604020202020204" pitchFamily="34" charset="0"/>
            </a:rPr>
            <a:t>CFP</a:t>
          </a:r>
          <a:r>
            <a:rPr lang="en-US" sz="1600" i="0" dirty="0">
              <a:latin typeface="Arial" panose="020B0604020202020204" pitchFamily="34" charset="0"/>
              <a:cs typeface="Arial" panose="020B0604020202020204" pitchFamily="34" charset="0"/>
            </a:rPr>
            <a:t>)</a:t>
          </a:r>
        </a:p>
      </dgm:t>
    </dgm:pt>
    <dgm:pt modelId="{17502989-30BD-4224-96F5-4241C1EA817F}" type="parTrans" cxnId="{4360884D-D12B-41C0-84E0-A53023143AAE}">
      <dgm:prSet/>
      <dgm:spPr/>
      <dgm:t>
        <a:bodyPr/>
        <a:lstStyle/>
        <a:p>
          <a:endParaRPr lang="en-US" sz="2400">
            <a:latin typeface="Arial" panose="020B0604020202020204" pitchFamily="34" charset="0"/>
            <a:cs typeface="Arial" panose="020B0604020202020204" pitchFamily="34" charset="0"/>
          </a:endParaRPr>
        </a:p>
      </dgm:t>
    </dgm:pt>
    <dgm:pt modelId="{A50ABC3C-AD5A-477F-B37B-2287636DE32A}" type="sibTrans" cxnId="{4360884D-D12B-41C0-84E0-A53023143AAE}">
      <dgm:prSet/>
      <dgm:spPr/>
      <dgm:t>
        <a:bodyPr/>
        <a:lstStyle/>
        <a:p>
          <a:endParaRPr lang="en-US" sz="2400">
            <a:latin typeface="Arial" panose="020B0604020202020204" pitchFamily="34" charset="0"/>
            <a:cs typeface="Arial" panose="020B0604020202020204" pitchFamily="34" charset="0"/>
          </a:endParaRPr>
        </a:p>
      </dgm:t>
    </dgm:pt>
    <dgm:pt modelId="{28238935-CF06-4CB6-9E5D-11F3AA014B3B}">
      <dgm:prSet phldrT="[Text]" custT="1"/>
      <dgm:spPr/>
      <dgm:t>
        <a:bodyPr/>
        <a:lstStyle/>
        <a:p>
          <a:r>
            <a:rPr lang="en-US" sz="1600" i="0" dirty="0">
              <a:latin typeface="Arial" panose="020B0604020202020204" pitchFamily="34" charset="0"/>
              <a:cs typeface="Arial" panose="020B0604020202020204" pitchFamily="34" charset="0"/>
            </a:rPr>
            <a:t>Azaspiracid</a:t>
          </a:r>
        </a:p>
      </dgm:t>
    </dgm:pt>
    <dgm:pt modelId="{E214097E-1AAE-4AB1-80DD-07740ED1F59A}" type="parTrans" cxnId="{B4E50B0C-5686-4EB5-8449-DACF300D4F76}">
      <dgm:prSet/>
      <dgm:spPr/>
      <dgm:t>
        <a:bodyPr/>
        <a:lstStyle/>
        <a:p>
          <a:endParaRPr lang="en-US" sz="2400">
            <a:latin typeface="Arial" panose="020B0604020202020204" pitchFamily="34" charset="0"/>
            <a:cs typeface="Arial" panose="020B0604020202020204" pitchFamily="34" charset="0"/>
          </a:endParaRPr>
        </a:p>
      </dgm:t>
    </dgm:pt>
    <dgm:pt modelId="{1374D0A5-175C-4D03-A32C-D412874614F4}" type="sibTrans" cxnId="{B4E50B0C-5686-4EB5-8449-DACF300D4F76}">
      <dgm:prSet/>
      <dgm:spPr/>
      <dgm:t>
        <a:bodyPr/>
        <a:lstStyle/>
        <a:p>
          <a:endParaRPr lang="en-US" sz="2400">
            <a:latin typeface="Arial" panose="020B0604020202020204" pitchFamily="34" charset="0"/>
            <a:cs typeface="Arial" panose="020B0604020202020204" pitchFamily="34" charset="0"/>
          </a:endParaRPr>
        </a:p>
      </dgm:t>
    </dgm:pt>
    <dgm:pt modelId="{5B1F473B-8A8F-438B-8C1E-CAE7983CA80E}">
      <dgm:prSet phldrT="[Text]" custT="1"/>
      <dgm:spPr/>
      <dgm:t>
        <a:bodyPr/>
        <a:lstStyle/>
        <a:p>
          <a:r>
            <a:rPr lang="en-US" sz="1600" i="0" dirty="0">
              <a:latin typeface="Arial" panose="020B0604020202020204" pitchFamily="34" charset="0"/>
              <a:cs typeface="Arial" panose="020B0604020202020204" pitchFamily="34" charset="0"/>
            </a:rPr>
            <a:t>Azaspiracid Shellfish Poisoning (</a:t>
          </a:r>
          <a:r>
            <a:rPr lang="en-US" sz="1600" b="1" i="0" dirty="0">
              <a:latin typeface="Arial" panose="020B0604020202020204" pitchFamily="34" charset="0"/>
              <a:cs typeface="Arial" panose="020B0604020202020204" pitchFamily="34" charset="0"/>
            </a:rPr>
            <a:t>AZP</a:t>
          </a:r>
          <a:r>
            <a:rPr lang="en-US" sz="1600" i="0" dirty="0">
              <a:latin typeface="Arial" panose="020B0604020202020204" pitchFamily="34" charset="0"/>
              <a:cs typeface="Arial" panose="020B0604020202020204" pitchFamily="34" charset="0"/>
            </a:rPr>
            <a:t>)</a:t>
          </a:r>
        </a:p>
      </dgm:t>
    </dgm:pt>
    <dgm:pt modelId="{E1D36B5D-13C3-42F0-81A6-656651869A18}" type="parTrans" cxnId="{BAEAF09D-1D58-49C6-88DB-935EB6B8DCBE}">
      <dgm:prSet/>
      <dgm:spPr/>
      <dgm:t>
        <a:bodyPr/>
        <a:lstStyle/>
        <a:p>
          <a:endParaRPr lang="en-US" sz="2400">
            <a:latin typeface="Arial" panose="020B0604020202020204" pitchFamily="34" charset="0"/>
            <a:cs typeface="Arial" panose="020B0604020202020204" pitchFamily="34" charset="0"/>
          </a:endParaRPr>
        </a:p>
      </dgm:t>
    </dgm:pt>
    <dgm:pt modelId="{7EEE3153-BE54-4442-BF73-F219A0A69E62}" type="sibTrans" cxnId="{BAEAF09D-1D58-49C6-88DB-935EB6B8DCBE}">
      <dgm:prSet/>
      <dgm:spPr/>
      <dgm:t>
        <a:bodyPr/>
        <a:lstStyle/>
        <a:p>
          <a:endParaRPr lang="en-US" sz="2400">
            <a:latin typeface="Arial" panose="020B0604020202020204" pitchFamily="34" charset="0"/>
            <a:cs typeface="Arial" panose="020B0604020202020204" pitchFamily="34" charset="0"/>
          </a:endParaRPr>
        </a:p>
      </dgm:t>
    </dgm:pt>
    <dgm:pt modelId="{5B42C223-DB7A-4580-A336-706F521B154A}" type="pres">
      <dgm:prSet presAssocID="{8F490B20-D34A-4D1E-B230-3EC325E60C17}" presName="Name0" presStyleCnt="0">
        <dgm:presLayoutVars>
          <dgm:chPref val="3"/>
          <dgm:dir/>
          <dgm:animLvl val="lvl"/>
          <dgm:resizeHandles/>
        </dgm:presLayoutVars>
      </dgm:prSet>
      <dgm:spPr/>
    </dgm:pt>
    <dgm:pt modelId="{B7D266BA-28C0-4F52-A7A8-FCE5B093E1E5}" type="pres">
      <dgm:prSet presAssocID="{27A512B4-0487-47D9-B1A3-9A5CB3DBD813}" presName="horFlow" presStyleCnt="0"/>
      <dgm:spPr/>
    </dgm:pt>
    <dgm:pt modelId="{A55665D6-04FD-4682-87AE-61A1C9D2048B}" type="pres">
      <dgm:prSet presAssocID="{27A512B4-0487-47D9-B1A3-9A5CB3DBD813}" presName="bigChev" presStyleLbl="node1" presStyleIdx="0" presStyleCnt="6" custScaleX="205016"/>
      <dgm:spPr/>
    </dgm:pt>
    <dgm:pt modelId="{B9392BD0-8D51-49D0-B70B-13E66A9DED05}" type="pres">
      <dgm:prSet presAssocID="{F2D5FA3A-4744-4AAF-8033-7E81DC68CBA5}" presName="parTrans" presStyleCnt="0"/>
      <dgm:spPr/>
    </dgm:pt>
    <dgm:pt modelId="{4BFF232C-8AE0-461E-A26E-650E73A87F9A}" type="pres">
      <dgm:prSet presAssocID="{C650E226-D56B-4CBF-9F9C-7A07E2F703B4}" presName="node" presStyleLbl="alignAccFollowNode1" presStyleIdx="0" presStyleCnt="12" custScaleX="152323">
        <dgm:presLayoutVars>
          <dgm:bulletEnabled val="1"/>
        </dgm:presLayoutVars>
      </dgm:prSet>
      <dgm:spPr/>
    </dgm:pt>
    <dgm:pt modelId="{6C873EA8-FA75-4FBB-8FE5-F05B4E1DDA75}" type="pres">
      <dgm:prSet presAssocID="{B3359C5B-57E5-47F3-B737-B84B6B592D88}" presName="sibTrans" presStyleCnt="0"/>
      <dgm:spPr/>
    </dgm:pt>
    <dgm:pt modelId="{2E536352-B57B-43E3-A696-0B6E9BBB644B}" type="pres">
      <dgm:prSet presAssocID="{8A2C0C95-A71A-40FD-87D8-AE1BA496852D}" presName="node" presStyleLbl="alignAccFollowNode1" presStyleIdx="1" presStyleCnt="12" custScaleX="338919">
        <dgm:presLayoutVars>
          <dgm:bulletEnabled val="1"/>
        </dgm:presLayoutVars>
      </dgm:prSet>
      <dgm:spPr/>
    </dgm:pt>
    <dgm:pt modelId="{F557DF1F-87F3-4E66-BA6E-36006B4EFB71}" type="pres">
      <dgm:prSet presAssocID="{27A512B4-0487-47D9-B1A3-9A5CB3DBD813}" presName="vSp" presStyleCnt="0"/>
      <dgm:spPr/>
    </dgm:pt>
    <dgm:pt modelId="{69067F3A-C30A-4298-A95F-BC4DFC992843}" type="pres">
      <dgm:prSet presAssocID="{9CF1FAC7-D0E1-4F08-A07E-BB38B5EC13E7}" presName="horFlow" presStyleCnt="0"/>
      <dgm:spPr/>
    </dgm:pt>
    <dgm:pt modelId="{BE25F0BA-4B0F-4918-8808-551C3E5F077F}" type="pres">
      <dgm:prSet presAssocID="{9CF1FAC7-D0E1-4F08-A07E-BB38B5EC13E7}" presName="bigChev" presStyleLbl="node1" presStyleIdx="1" presStyleCnt="6" custScaleX="204814"/>
      <dgm:spPr/>
    </dgm:pt>
    <dgm:pt modelId="{3663E780-0239-4E55-A0D8-A24A6670E11D}" type="pres">
      <dgm:prSet presAssocID="{C3A8E9FB-09CC-4BE2-AF63-0D742E15F6C7}" presName="parTrans" presStyleCnt="0"/>
      <dgm:spPr/>
    </dgm:pt>
    <dgm:pt modelId="{36C9DFB0-72D9-4A3F-A05C-A9160C479A1A}" type="pres">
      <dgm:prSet presAssocID="{86D9C098-C36F-42FA-A388-7BFFEBFF7BCA}" presName="node" presStyleLbl="alignAccFollowNode1" presStyleIdx="2" presStyleCnt="12" custScaleX="152323">
        <dgm:presLayoutVars>
          <dgm:bulletEnabled val="1"/>
        </dgm:presLayoutVars>
      </dgm:prSet>
      <dgm:spPr/>
    </dgm:pt>
    <dgm:pt modelId="{D50CA8B3-308F-4C61-A2DF-85BFF4597968}" type="pres">
      <dgm:prSet presAssocID="{9EB8E614-EBEC-4EA0-9A18-D01218B08363}" presName="sibTrans" presStyleCnt="0"/>
      <dgm:spPr/>
    </dgm:pt>
    <dgm:pt modelId="{B25C60A6-E071-4DA8-869C-BBC800EBB5FD}" type="pres">
      <dgm:prSet presAssocID="{0D640CBD-A6A7-4910-9156-480C707E0B4A}" presName="node" presStyleLbl="alignAccFollowNode1" presStyleIdx="3" presStyleCnt="12" custScaleX="338919">
        <dgm:presLayoutVars>
          <dgm:bulletEnabled val="1"/>
        </dgm:presLayoutVars>
      </dgm:prSet>
      <dgm:spPr/>
    </dgm:pt>
    <dgm:pt modelId="{06B26C81-2C87-4B34-A6AF-BB9143AA58E6}" type="pres">
      <dgm:prSet presAssocID="{9CF1FAC7-D0E1-4F08-A07E-BB38B5EC13E7}" presName="vSp" presStyleCnt="0"/>
      <dgm:spPr/>
    </dgm:pt>
    <dgm:pt modelId="{0C867F4C-F021-4DAC-93F4-53E6C3C3A483}" type="pres">
      <dgm:prSet presAssocID="{56ADF828-9F2C-4AE4-985F-A85E7429D79F}" presName="horFlow" presStyleCnt="0"/>
      <dgm:spPr/>
    </dgm:pt>
    <dgm:pt modelId="{C542B308-1F5D-4DF7-B9AE-88CE6EBD6CAC}" type="pres">
      <dgm:prSet presAssocID="{56ADF828-9F2C-4AE4-985F-A85E7429D79F}" presName="bigChev" presStyleLbl="node1" presStyleIdx="2" presStyleCnt="6" custScaleX="204814"/>
      <dgm:spPr/>
    </dgm:pt>
    <dgm:pt modelId="{9DBC1FEA-C828-4A43-86B0-E7510FB5077B}" type="pres">
      <dgm:prSet presAssocID="{E69473B9-C8E6-4F97-9982-EE45377B54B8}" presName="parTrans" presStyleCnt="0"/>
      <dgm:spPr/>
    </dgm:pt>
    <dgm:pt modelId="{25DF0B02-F6A1-47AB-BFD4-BBDF016FE7CA}" type="pres">
      <dgm:prSet presAssocID="{2AF1B158-41A5-4D08-8EED-E9F0278B9A91}" presName="node" presStyleLbl="alignAccFollowNode1" presStyleIdx="4" presStyleCnt="12" custScaleX="152323">
        <dgm:presLayoutVars>
          <dgm:bulletEnabled val="1"/>
        </dgm:presLayoutVars>
      </dgm:prSet>
      <dgm:spPr/>
    </dgm:pt>
    <dgm:pt modelId="{10C7EFCE-AF29-4361-B964-672A69CBEBBA}" type="pres">
      <dgm:prSet presAssocID="{A6C995BC-BC1A-4212-84DA-BBC01CE71EE7}" presName="sibTrans" presStyleCnt="0"/>
      <dgm:spPr/>
    </dgm:pt>
    <dgm:pt modelId="{D4760D7C-B2A4-423B-BB8B-319B4734BB12}" type="pres">
      <dgm:prSet presAssocID="{71323BCB-5E39-4BB6-B732-3E5DC3A2874F}" presName="node" presStyleLbl="alignAccFollowNode1" presStyleIdx="5" presStyleCnt="12" custScaleX="338919">
        <dgm:presLayoutVars>
          <dgm:bulletEnabled val="1"/>
        </dgm:presLayoutVars>
      </dgm:prSet>
      <dgm:spPr/>
    </dgm:pt>
    <dgm:pt modelId="{3C3F4CCB-E7F0-4AED-902E-C2A53CD8659C}" type="pres">
      <dgm:prSet presAssocID="{56ADF828-9F2C-4AE4-985F-A85E7429D79F}" presName="vSp" presStyleCnt="0"/>
      <dgm:spPr/>
    </dgm:pt>
    <dgm:pt modelId="{29793425-F04C-416F-B7C3-68EC2FB2D610}" type="pres">
      <dgm:prSet presAssocID="{32243D75-A977-4011-977F-DF515DA82480}" presName="horFlow" presStyleCnt="0"/>
      <dgm:spPr/>
    </dgm:pt>
    <dgm:pt modelId="{365CB470-A281-4A82-A9C4-FB9DCAB2E2EF}" type="pres">
      <dgm:prSet presAssocID="{32243D75-A977-4011-977F-DF515DA82480}" presName="bigChev" presStyleLbl="node1" presStyleIdx="3" presStyleCnt="6" custScaleX="204814"/>
      <dgm:spPr/>
    </dgm:pt>
    <dgm:pt modelId="{508AFACB-42FD-4004-AB87-90EB3ED9A057}" type="pres">
      <dgm:prSet presAssocID="{37A23BF3-EE7B-440A-B82C-18DA80E44220}" presName="parTrans" presStyleCnt="0"/>
      <dgm:spPr/>
    </dgm:pt>
    <dgm:pt modelId="{F5CC5E7A-9F70-4196-953E-EFF18B07669C}" type="pres">
      <dgm:prSet presAssocID="{AFEA8076-8730-4178-88B7-253D96AB12E4}" presName="node" presStyleLbl="alignAccFollowNode1" presStyleIdx="6" presStyleCnt="12" custScaleX="152323">
        <dgm:presLayoutVars>
          <dgm:bulletEnabled val="1"/>
        </dgm:presLayoutVars>
      </dgm:prSet>
      <dgm:spPr/>
    </dgm:pt>
    <dgm:pt modelId="{229E4A2D-5AC9-44A4-B363-B002CE193CA7}" type="pres">
      <dgm:prSet presAssocID="{EF395B67-57FA-4AEB-948A-6F985EADE03A}" presName="sibTrans" presStyleCnt="0"/>
      <dgm:spPr/>
    </dgm:pt>
    <dgm:pt modelId="{7B15BC8D-1AF5-4C56-9503-4C6AAF0EE916}" type="pres">
      <dgm:prSet presAssocID="{6C624EF5-A138-4971-B5E7-1DC29BED2CDF}" presName="node" presStyleLbl="alignAccFollowNode1" presStyleIdx="7" presStyleCnt="12" custScaleX="338919">
        <dgm:presLayoutVars>
          <dgm:bulletEnabled val="1"/>
        </dgm:presLayoutVars>
      </dgm:prSet>
      <dgm:spPr/>
    </dgm:pt>
    <dgm:pt modelId="{825C277A-4C07-4B36-B922-A73D20C8D6B8}" type="pres">
      <dgm:prSet presAssocID="{32243D75-A977-4011-977F-DF515DA82480}" presName="vSp" presStyleCnt="0"/>
      <dgm:spPr/>
    </dgm:pt>
    <dgm:pt modelId="{FDD0FEB9-308D-4E89-B950-233FFDA31961}" type="pres">
      <dgm:prSet presAssocID="{8A41E286-547A-4AA3-B67C-1236B84F4662}" presName="horFlow" presStyleCnt="0"/>
      <dgm:spPr/>
    </dgm:pt>
    <dgm:pt modelId="{935C83E2-0111-4F2B-8FB8-5325A1C48EE6}" type="pres">
      <dgm:prSet presAssocID="{8A41E286-547A-4AA3-B67C-1236B84F4662}" presName="bigChev" presStyleLbl="node1" presStyleIdx="4" presStyleCnt="6" custScaleX="204814"/>
      <dgm:spPr/>
    </dgm:pt>
    <dgm:pt modelId="{8D846B14-8AD9-4AF7-9A9F-8938BC7D0833}" type="pres">
      <dgm:prSet presAssocID="{E214097E-1AAE-4AB1-80DD-07740ED1F59A}" presName="parTrans" presStyleCnt="0"/>
      <dgm:spPr/>
    </dgm:pt>
    <dgm:pt modelId="{AB940D4E-8F21-4FC0-9E64-7299B6E1804B}" type="pres">
      <dgm:prSet presAssocID="{28238935-CF06-4CB6-9E5D-11F3AA014B3B}" presName="node" presStyleLbl="alignAccFollowNode1" presStyleIdx="8" presStyleCnt="12" custScaleX="152323">
        <dgm:presLayoutVars>
          <dgm:bulletEnabled val="1"/>
        </dgm:presLayoutVars>
      </dgm:prSet>
      <dgm:spPr/>
    </dgm:pt>
    <dgm:pt modelId="{37B6D70C-753C-47F2-90E1-81DF37C8ECAD}" type="pres">
      <dgm:prSet presAssocID="{1374D0A5-175C-4D03-A32C-D412874614F4}" presName="sibTrans" presStyleCnt="0"/>
      <dgm:spPr/>
    </dgm:pt>
    <dgm:pt modelId="{20E6C0C0-1734-4AAD-9AC3-8DDEF728586E}" type="pres">
      <dgm:prSet presAssocID="{5B1F473B-8A8F-438B-8C1E-CAE7983CA80E}" presName="node" presStyleLbl="alignAccFollowNode1" presStyleIdx="9" presStyleCnt="12" custScaleX="339161">
        <dgm:presLayoutVars>
          <dgm:bulletEnabled val="1"/>
        </dgm:presLayoutVars>
      </dgm:prSet>
      <dgm:spPr/>
    </dgm:pt>
    <dgm:pt modelId="{2C78C181-7AFA-4098-BAB8-4021A3CC19DB}" type="pres">
      <dgm:prSet presAssocID="{8A41E286-547A-4AA3-B67C-1236B84F4662}" presName="vSp" presStyleCnt="0"/>
      <dgm:spPr/>
    </dgm:pt>
    <dgm:pt modelId="{F9D48410-5CCE-41E0-B20E-DBDFDACCDA4A}" type="pres">
      <dgm:prSet presAssocID="{722A951C-CC76-4364-B1CC-D61992A52695}" presName="horFlow" presStyleCnt="0"/>
      <dgm:spPr/>
    </dgm:pt>
    <dgm:pt modelId="{357634B5-20E7-4DAC-9F31-373123AF2F28}" type="pres">
      <dgm:prSet presAssocID="{722A951C-CC76-4364-B1CC-D61992A52695}" presName="bigChev" presStyleLbl="node1" presStyleIdx="5" presStyleCnt="6" custScaleX="204814"/>
      <dgm:spPr/>
    </dgm:pt>
    <dgm:pt modelId="{E87B7773-B889-4AB3-A05F-B22BC0F17F3B}" type="pres">
      <dgm:prSet presAssocID="{3183E8DD-8733-4968-AE4F-B79767960E40}" presName="parTrans" presStyleCnt="0"/>
      <dgm:spPr/>
    </dgm:pt>
    <dgm:pt modelId="{4B19A4DF-D95A-440C-B75B-303DA378EC79}" type="pres">
      <dgm:prSet presAssocID="{2BF0A890-FB98-41ED-BD10-1B233E2125EC}" presName="node" presStyleLbl="alignAccFollowNode1" presStyleIdx="10" presStyleCnt="12" custScaleX="152323">
        <dgm:presLayoutVars>
          <dgm:bulletEnabled val="1"/>
        </dgm:presLayoutVars>
      </dgm:prSet>
      <dgm:spPr/>
    </dgm:pt>
    <dgm:pt modelId="{74029380-FA06-4AA2-B25C-A5BBDAA20761}" type="pres">
      <dgm:prSet presAssocID="{4936D077-0AEB-46EE-916A-9F9330EF9E88}" presName="sibTrans" presStyleCnt="0"/>
      <dgm:spPr/>
    </dgm:pt>
    <dgm:pt modelId="{D4FEEEA0-6D6D-434F-96BE-26B3EE34FB63}" type="pres">
      <dgm:prSet presAssocID="{74F7D8D1-0AA0-468F-A220-DA89D935F5AF}" presName="node" presStyleLbl="alignAccFollowNode1" presStyleIdx="11" presStyleCnt="12" custScaleX="338919">
        <dgm:presLayoutVars>
          <dgm:bulletEnabled val="1"/>
        </dgm:presLayoutVars>
      </dgm:prSet>
      <dgm:spPr/>
    </dgm:pt>
  </dgm:ptLst>
  <dgm:cxnLst>
    <dgm:cxn modelId="{990FF006-52DC-4896-B054-672EE3E199D0}" type="presOf" srcId="{6C624EF5-A138-4971-B5E7-1DC29BED2CDF}" destId="{7B15BC8D-1AF5-4C56-9503-4C6AAF0EE916}" srcOrd="0" destOrd="0" presId="urn:microsoft.com/office/officeart/2005/8/layout/lProcess3"/>
    <dgm:cxn modelId="{B4E50B0C-5686-4EB5-8449-DACF300D4F76}" srcId="{8A41E286-547A-4AA3-B67C-1236B84F4662}" destId="{28238935-CF06-4CB6-9E5D-11F3AA014B3B}" srcOrd="0" destOrd="0" parTransId="{E214097E-1AAE-4AB1-80DD-07740ED1F59A}" sibTransId="{1374D0A5-175C-4D03-A32C-D412874614F4}"/>
    <dgm:cxn modelId="{AD94C80E-24C2-465C-99BF-4E972F58B26E}" type="presOf" srcId="{8A41E286-547A-4AA3-B67C-1236B84F4662}" destId="{935C83E2-0111-4F2B-8FB8-5325A1C48EE6}" srcOrd="0" destOrd="0" presId="urn:microsoft.com/office/officeart/2005/8/layout/lProcess3"/>
    <dgm:cxn modelId="{02661712-4D3A-428C-90C5-F55447866440}" type="presOf" srcId="{2BF0A890-FB98-41ED-BD10-1B233E2125EC}" destId="{4B19A4DF-D95A-440C-B75B-303DA378EC79}" srcOrd="0" destOrd="0" presId="urn:microsoft.com/office/officeart/2005/8/layout/lProcess3"/>
    <dgm:cxn modelId="{215ECD16-16B8-4A6F-A52C-3499C432032F}" srcId="{27A512B4-0487-47D9-B1A3-9A5CB3DBD813}" destId="{C650E226-D56B-4CBF-9F9C-7A07E2F703B4}" srcOrd="0" destOrd="0" parTransId="{F2D5FA3A-4744-4AAF-8033-7E81DC68CBA5}" sibTransId="{B3359C5B-57E5-47F3-B737-B84B6B592D88}"/>
    <dgm:cxn modelId="{C0C4371F-20F1-4BAD-BA63-EA2AF909BD7A}" type="presOf" srcId="{74F7D8D1-0AA0-468F-A220-DA89D935F5AF}" destId="{D4FEEEA0-6D6D-434F-96BE-26B3EE34FB63}" srcOrd="0" destOrd="0" presId="urn:microsoft.com/office/officeart/2005/8/layout/lProcess3"/>
    <dgm:cxn modelId="{744D5320-F69A-478D-9E97-4551D0857FAE}" type="presOf" srcId="{722A951C-CC76-4364-B1CC-D61992A52695}" destId="{357634B5-20E7-4DAC-9F31-373123AF2F28}" srcOrd="0" destOrd="0" presId="urn:microsoft.com/office/officeart/2005/8/layout/lProcess3"/>
    <dgm:cxn modelId="{08410821-BDD4-470B-857E-EB9B082FCBB8}" srcId="{8F490B20-D34A-4D1E-B230-3EC325E60C17}" destId="{8A41E286-547A-4AA3-B67C-1236B84F4662}" srcOrd="4" destOrd="0" parTransId="{19B62434-54E3-47D0-BD66-4203E162FF91}" sibTransId="{9F155D41-F6D7-4A49-9D61-361FF5662D17}"/>
    <dgm:cxn modelId="{B8EC9F24-8433-42FB-AE47-66B3B0CF4B2B}" type="presOf" srcId="{8F490B20-D34A-4D1E-B230-3EC325E60C17}" destId="{5B42C223-DB7A-4580-A336-706F521B154A}" srcOrd="0" destOrd="0" presId="urn:microsoft.com/office/officeart/2005/8/layout/lProcess3"/>
    <dgm:cxn modelId="{A4F53F3A-D74D-4DD1-83E0-366C82239369}" srcId="{32243D75-A977-4011-977F-DF515DA82480}" destId="{6C624EF5-A138-4971-B5E7-1DC29BED2CDF}" srcOrd="1" destOrd="0" parTransId="{60C5283E-F2B4-4F70-BF34-7CFED7E94A10}" sibTransId="{3117FEC4-832B-4175-8D87-18351E27422F}"/>
    <dgm:cxn modelId="{55883A67-BAAB-4FE7-A95D-094BD2E8BD26}" srcId="{8F490B20-D34A-4D1E-B230-3EC325E60C17}" destId="{722A951C-CC76-4364-B1CC-D61992A52695}" srcOrd="5" destOrd="0" parTransId="{493E4CA6-BD3A-4CE5-B973-4855162D14CE}" sibTransId="{33CD4574-7ED2-42F1-9A8F-4BBC1A0CDCFA}"/>
    <dgm:cxn modelId="{749D6049-81C7-4542-A130-A687488306C3}" srcId="{9CF1FAC7-D0E1-4F08-A07E-BB38B5EC13E7}" destId="{86D9C098-C36F-42FA-A388-7BFFEBFF7BCA}" srcOrd="0" destOrd="0" parTransId="{C3A8E9FB-09CC-4BE2-AF63-0D742E15F6C7}" sibTransId="{9EB8E614-EBEC-4EA0-9A18-D01218B08363}"/>
    <dgm:cxn modelId="{4360884D-D12B-41C0-84E0-A53023143AAE}" srcId="{722A951C-CC76-4364-B1CC-D61992A52695}" destId="{74F7D8D1-0AA0-468F-A220-DA89D935F5AF}" srcOrd="1" destOrd="0" parTransId="{17502989-30BD-4224-96F5-4241C1EA817F}" sibTransId="{A50ABC3C-AD5A-477F-B37B-2287636DE32A}"/>
    <dgm:cxn modelId="{D51C024E-2497-4BFF-AF3A-C7479B1FCEF1}" srcId="{9CF1FAC7-D0E1-4F08-A07E-BB38B5EC13E7}" destId="{0D640CBD-A6A7-4910-9156-480C707E0B4A}" srcOrd="1" destOrd="0" parTransId="{1E816931-1C7A-4154-B00B-57B431E4BBFF}" sibTransId="{2BADE042-AC33-4774-B051-8C8B61EE47D1}"/>
    <dgm:cxn modelId="{FAFF6674-AE0C-44C2-8713-40E9F8556DDA}" type="presOf" srcId="{5B1F473B-8A8F-438B-8C1E-CAE7983CA80E}" destId="{20E6C0C0-1734-4AAD-9AC3-8DDEF728586E}" srcOrd="0" destOrd="0" presId="urn:microsoft.com/office/officeart/2005/8/layout/lProcess3"/>
    <dgm:cxn modelId="{E56FB554-22DE-49EC-93D0-6C4C2E92BF67}" type="presOf" srcId="{8A2C0C95-A71A-40FD-87D8-AE1BA496852D}" destId="{2E536352-B57B-43E3-A696-0B6E9BBB644B}" srcOrd="0" destOrd="0" presId="urn:microsoft.com/office/officeart/2005/8/layout/lProcess3"/>
    <dgm:cxn modelId="{4D177156-0FE1-4E2E-834E-A61C3DAEFAD2}" type="presOf" srcId="{32243D75-A977-4011-977F-DF515DA82480}" destId="{365CB470-A281-4A82-A9C4-FB9DCAB2E2EF}" srcOrd="0" destOrd="0" presId="urn:microsoft.com/office/officeart/2005/8/layout/lProcess3"/>
    <dgm:cxn modelId="{1979E578-D021-43A5-B82D-B65F2D3B7E1A}" type="presOf" srcId="{0D640CBD-A6A7-4910-9156-480C707E0B4A}" destId="{B25C60A6-E071-4DA8-869C-BBC800EBB5FD}" srcOrd="0" destOrd="0" presId="urn:microsoft.com/office/officeart/2005/8/layout/lProcess3"/>
    <dgm:cxn modelId="{BE611B59-2414-4DAD-97FF-6661A7210D63}" type="presOf" srcId="{86D9C098-C36F-42FA-A388-7BFFEBFF7BCA}" destId="{36C9DFB0-72D9-4A3F-A05C-A9160C479A1A}" srcOrd="0" destOrd="0" presId="urn:microsoft.com/office/officeart/2005/8/layout/lProcess3"/>
    <dgm:cxn modelId="{E986BD7D-A17F-4180-B4D0-F1ADD9507792}" type="presOf" srcId="{56ADF828-9F2C-4AE4-985F-A85E7429D79F}" destId="{C542B308-1F5D-4DF7-B9AE-88CE6EBD6CAC}" srcOrd="0" destOrd="0" presId="urn:microsoft.com/office/officeart/2005/8/layout/lProcess3"/>
    <dgm:cxn modelId="{859C278A-7667-48B1-9499-03596EE675E3}" srcId="{8F490B20-D34A-4D1E-B230-3EC325E60C17}" destId="{27A512B4-0487-47D9-B1A3-9A5CB3DBD813}" srcOrd="0" destOrd="0" parTransId="{707F3401-367E-4B63-A0D0-F7A85AAD198C}" sibTransId="{2029FE9C-2AD3-4D72-8EBE-02F045D8A925}"/>
    <dgm:cxn modelId="{BFD96494-66E0-418B-8E7F-1F7AF4C70278}" type="presOf" srcId="{AFEA8076-8730-4178-88B7-253D96AB12E4}" destId="{F5CC5E7A-9F70-4196-953E-EFF18B07669C}" srcOrd="0" destOrd="0" presId="urn:microsoft.com/office/officeart/2005/8/layout/lProcess3"/>
    <dgm:cxn modelId="{BAEAF09D-1D58-49C6-88DB-935EB6B8DCBE}" srcId="{8A41E286-547A-4AA3-B67C-1236B84F4662}" destId="{5B1F473B-8A8F-438B-8C1E-CAE7983CA80E}" srcOrd="1" destOrd="0" parTransId="{E1D36B5D-13C3-42F0-81A6-656651869A18}" sibTransId="{7EEE3153-BE54-4442-BF73-F219A0A69E62}"/>
    <dgm:cxn modelId="{277C3B9F-C43D-41EF-9568-B2A1E01990BF}" type="presOf" srcId="{9CF1FAC7-D0E1-4F08-A07E-BB38B5EC13E7}" destId="{BE25F0BA-4B0F-4918-8808-551C3E5F077F}" srcOrd="0" destOrd="0" presId="urn:microsoft.com/office/officeart/2005/8/layout/lProcess3"/>
    <dgm:cxn modelId="{6CCDE8AC-9457-4C95-B1DD-AD11F0FC96F1}" srcId="{8F490B20-D34A-4D1E-B230-3EC325E60C17}" destId="{32243D75-A977-4011-977F-DF515DA82480}" srcOrd="3" destOrd="0" parTransId="{99231D97-A501-4F26-92B8-BCF14B5E526E}" sibTransId="{A49E7969-4499-4738-BDF2-AA31A8BD03A2}"/>
    <dgm:cxn modelId="{245996AF-531F-4277-A17B-B98AEB29B02C}" srcId="{8F490B20-D34A-4D1E-B230-3EC325E60C17}" destId="{56ADF828-9F2C-4AE4-985F-A85E7429D79F}" srcOrd="2" destOrd="0" parTransId="{DF12FE00-A843-4BD2-87CC-F93219E6F20A}" sibTransId="{51FB15F0-081A-433F-9C27-7CEDAFF79CBD}"/>
    <dgm:cxn modelId="{879D6FB1-6DCA-4AD7-B457-221BCB41AD05}" type="presOf" srcId="{28238935-CF06-4CB6-9E5D-11F3AA014B3B}" destId="{AB940D4E-8F21-4FC0-9E64-7299B6E1804B}" srcOrd="0" destOrd="0" presId="urn:microsoft.com/office/officeart/2005/8/layout/lProcess3"/>
    <dgm:cxn modelId="{DD7EFAB1-A218-4DBC-BC19-EE41CDA85575}" type="presOf" srcId="{71323BCB-5E39-4BB6-B732-3E5DC3A2874F}" destId="{D4760D7C-B2A4-423B-BB8B-319B4734BB12}" srcOrd="0" destOrd="0" presId="urn:microsoft.com/office/officeart/2005/8/layout/lProcess3"/>
    <dgm:cxn modelId="{B88FFBC4-EB6A-4B5C-A3AE-DCF08CBB39EE}" type="presOf" srcId="{2AF1B158-41A5-4D08-8EED-E9F0278B9A91}" destId="{25DF0B02-F6A1-47AB-BFD4-BBDF016FE7CA}" srcOrd="0" destOrd="0" presId="urn:microsoft.com/office/officeart/2005/8/layout/lProcess3"/>
    <dgm:cxn modelId="{E87FC4C7-4AD4-4DAC-9804-DD472E740D60}" srcId="{32243D75-A977-4011-977F-DF515DA82480}" destId="{AFEA8076-8730-4178-88B7-253D96AB12E4}" srcOrd="0" destOrd="0" parTransId="{37A23BF3-EE7B-440A-B82C-18DA80E44220}" sibTransId="{EF395B67-57FA-4AEB-948A-6F985EADE03A}"/>
    <dgm:cxn modelId="{70FCFACA-53D7-4DCB-BAE9-7445795CC01D}" srcId="{8F490B20-D34A-4D1E-B230-3EC325E60C17}" destId="{9CF1FAC7-D0E1-4F08-A07E-BB38B5EC13E7}" srcOrd="1" destOrd="0" parTransId="{8D8DCA10-2B54-4FEE-8552-0DD3F787FA5D}" sibTransId="{55FD7138-76C4-4988-8AED-CF4E811572BA}"/>
    <dgm:cxn modelId="{205452D3-F797-4CB3-ACF9-35CE4693C996}" srcId="{56ADF828-9F2C-4AE4-985F-A85E7429D79F}" destId="{71323BCB-5E39-4BB6-B732-3E5DC3A2874F}" srcOrd="1" destOrd="0" parTransId="{8CF0D810-4BFD-4E05-8338-FFBD3DD38F6C}" sibTransId="{B0BFE654-01A7-4CD4-9330-A9DC9439A5AC}"/>
    <dgm:cxn modelId="{8615A4E3-E926-40C3-B08D-F28E44F27588}" srcId="{27A512B4-0487-47D9-B1A3-9A5CB3DBD813}" destId="{8A2C0C95-A71A-40FD-87D8-AE1BA496852D}" srcOrd="1" destOrd="0" parTransId="{91115D86-3456-4BBA-A317-510D96EA638D}" sibTransId="{24E7E62E-CD28-4EC9-B65F-8ACBDE842ABA}"/>
    <dgm:cxn modelId="{A93968E9-CA1E-432C-91BD-15FE2984DF6A}" srcId="{56ADF828-9F2C-4AE4-985F-A85E7429D79F}" destId="{2AF1B158-41A5-4D08-8EED-E9F0278B9A91}" srcOrd="0" destOrd="0" parTransId="{E69473B9-C8E6-4F97-9982-EE45377B54B8}" sibTransId="{A6C995BC-BC1A-4212-84DA-BBC01CE71EE7}"/>
    <dgm:cxn modelId="{01A69BEB-DAC2-4A47-9C8F-73BF0237A0E5}" type="presOf" srcId="{C650E226-D56B-4CBF-9F9C-7A07E2F703B4}" destId="{4BFF232C-8AE0-461E-A26E-650E73A87F9A}" srcOrd="0" destOrd="0" presId="urn:microsoft.com/office/officeart/2005/8/layout/lProcess3"/>
    <dgm:cxn modelId="{E9808FFA-7174-496F-8515-38E38D2E1CF8}" srcId="{722A951C-CC76-4364-B1CC-D61992A52695}" destId="{2BF0A890-FB98-41ED-BD10-1B233E2125EC}" srcOrd="0" destOrd="0" parTransId="{3183E8DD-8733-4968-AE4F-B79767960E40}" sibTransId="{4936D077-0AEB-46EE-916A-9F9330EF9E88}"/>
    <dgm:cxn modelId="{E0CBF6FC-ED9C-44B6-92F2-55E79E53F9B6}" type="presOf" srcId="{27A512B4-0487-47D9-B1A3-9A5CB3DBD813}" destId="{A55665D6-04FD-4682-87AE-61A1C9D2048B}" srcOrd="0" destOrd="0" presId="urn:microsoft.com/office/officeart/2005/8/layout/lProcess3"/>
    <dgm:cxn modelId="{1D6AE0AF-58FF-42AE-B2ED-30CEFACA4490}" type="presParOf" srcId="{5B42C223-DB7A-4580-A336-706F521B154A}" destId="{B7D266BA-28C0-4F52-A7A8-FCE5B093E1E5}" srcOrd="0" destOrd="0" presId="urn:microsoft.com/office/officeart/2005/8/layout/lProcess3"/>
    <dgm:cxn modelId="{1B10C807-2C0A-448D-9914-C4705353279F}" type="presParOf" srcId="{B7D266BA-28C0-4F52-A7A8-FCE5B093E1E5}" destId="{A55665D6-04FD-4682-87AE-61A1C9D2048B}" srcOrd="0" destOrd="0" presId="urn:microsoft.com/office/officeart/2005/8/layout/lProcess3"/>
    <dgm:cxn modelId="{CF1EE1AC-2124-4FC4-91C6-9AFB92DF454A}" type="presParOf" srcId="{B7D266BA-28C0-4F52-A7A8-FCE5B093E1E5}" destId="{B9392BD0-8D51-49D0-B70B-13E66A9DED05}" srcOrd="1" destOrd="0" presId="urn:microsoft.com/office/officeart/2005/8/layout/lProcess3"/>
    <dgm:cxn modelId="{51997A55-C532-44AF-9C2E-52CB10EF6450}" type="presParOf" srcId="{B7D266BA-28C0-4F52-A7A8-FCE5B093E1E5}" destId="{4BFF232C-8AE0-461E-A26E-650E73A87F9A}" srcOrd="2" destOrd="0" presId="urn:microsoft.com/office/officeart/2005/8/layout/lProcess3"/>
    <dgm:cxn modelId="{15EE11BA-C2FB-47BA-8F15-906E54219898}" type="presParOf" srcId="{B7D266BA-28C0-4F52-A7A8-FCE5B093E1E5}" destId="{6C873EA8-FA75-4FBB-8FE5-F05B4E1DDA75}" srcOrd="3" destOrd="0" presId="urn:microsoft.com/office/officeart/2005/8/layout/lProcess3"/>
    <dgm:cxn modelId="{006AA352-D546-4009-BCC5-F695BA82C6B8}" type="presParOf" srcId="{B7D266BA-28C0-4F52-A7A8-FCE5B093E1E5}" destId="{2E536352-B57B-43E3-A696-0B6E9BBB644B}" srcOrd="4" destOrd="0" presId="urn:microsoft.com/office/officeart/2005/8/layout/lProcess3"/>
    <dgm:cxn modelId="{B396538D-CCE2-47F9-BE4D-9E84CF64271F}" type="presParOf" srcId="{5B42C223-DB7A-4580-A336-706F521B154A}" destId="{F557DF1F-87F3-4E66-BA6E-36006B4EFB71}" srcOrd="1" destOrd="0" presId="urn:microsoft.com/office/officeart/2005/8/layout/lProcess3"/>
    <dgm:cxn modelId="{153832B1-2328-44CA-B23C-B738AD0FB687}" type="presParOf" srcId="{5B42C223-DB7A-4580-A336-706F521B154A}" destId="{69067F3A-C30A-4298-A95F-BC4DFC992843}" srcOrd="2" destOrd="0" presId="urn:microsoft.com/office/officeart/2005/8/layout/lProcess3"/>
    <dgm:cxn modelId="{76547634-36B9-4D78-9669-F2A514F487AD}" type="presParOf" srcId="{69067F3A-C30A-4298-A95F-BC4DFC992843}" destId="{BE25F0BA-4B0F-4918-8808-551C3E5F077F}" srcOrd="0" destOrd="0" presId="urn:microsoft.com/office/officeart/2005/8/layout/lProcess3"/>
    <dgm:cxn modelId="{A2A1C090-CD6F-4DEB-8F86-79CD82AEB1EB}" type="presParOf" srcId="{69067F3A-C30A-4298-A95F-BC4DFC992843}" destId="{3663E780-0239-4E55-A0D8-A24A6670E11D}" srcOrd="1" destOrd="0" presId="urn:microsoft.com/office/officeart/2005/8/layout/lProcess3"/>
    <dgm:cxn modelId="{BBE8B11A-0616-4E20-8DF4-77F4398E149D}" type="presParOf" srcId="{69067F3A-C30A-4298-A95F-BC4DFC992843}" destId="{36C9DFB0-72D9-4A3F-A05C-A9160C479A1A}" srcOrd="2" destOrd="0" presId="urn:microsoft.com/office/officeart/2005/8/layout/lProcess3"/>
    <dgm:cxn modelId="{C410E76B-81A7-4EAE-BCB6-F3F51E58CB83}" type="presParOf" srcId="{69067F3A-C30A-4298-A95F-BC4DFC992843}" destId="{D50CA8B3-308F-4C61-A2DF-85BFF4597968}" srcOrd="3" destOrd="0" presId="urn:microsoft.com/office/officeart/2005/8/layout/lProcess3"/>
    <dgm:cxn modelId="{1DA71625-0FFA-4B59-B57A-26D93B17DFFF}" type="presParOf" srcId="{69067F3A-C30A-4298-A95F-BC4DFC992843}" destId="{B25C60A6-E071-4DA8-869C-BBC800EBB5FD}" srcOrd="4" destOrd="0" presId="urn:microsoft.com/office/officeart/2005/8/layout/lProcess3"/>
    <dgm:cxn modelId="{96C51EFC-37D1-495B-A09A-867FF531B71E}" type="presParOf" srcId="{5B42C223-DB7A-4580-A336-706F521B154A}" destId="{06B26C81-2C87-4B34-A6AF-BB9143AA58E6}" srcOrd="3" destOrd="0" presId="urn:microsoft.com/office/officeart/2005/8/layout/lProcess3"/>
    <dgm:cxn modelId="{B8F36F11-F35A-4066-AB7E-9CBF46584C70}" type="presParOf" srcId="{5B42C223-DB7A-4580-A336-706F521B154A}" destId="{0C867F4C-F021-4DAC-93F4-53E6C3C3A483}" srcOrd="4" destOrd="0" presId="urn:microsoft.com/office/officeart/2005/8/layout/lProcess3"/>
    <dgm:cxn modelId="{9777DC45-238B-4C19-8251-157F02BF3FEB}" type="presParOf" srcId="{0C867F4C-F021-4DAC-93F4-53E6C3C3A483}" destId="{C542B308-1F5D-4DF7-B9AE-88CE6EBD6CAC}" srcOrd="0" destOrd="0" presId="urn:microsoft.com/office/officeart/2005/8/layout/lProcess3"/>
    <dgm:cxn modelId="{DC7BFAFD-F9A2-43FA-A0E5-F0264E4FC753}" type="presParOf" srcId="{0C867F4C-F021-4DAC-93F4-53E6C3C3A483}" destId="{9DBC1FEA-C828-4A43-86B0-E7510FB5077B}" srcOrd="1" destOrd="0" presId="urn:microsoft.com/office/officeart/2005/8/layout/lProcess3"/>
    <dgm:cxn modelId="{9336011F-6A7C-4DC0-AFC7-4DEECB383729}" type="presParOf" srcId="{0C867F4C-F021-4DAC-93F4-53E6C3C3A483}" destId="{25DF0B02-F6A1-47AB-BFD4-BBDF016FE7CA}" srcOrd="2" destOrd="0" presId="urn:microsoft.com/office/officeart/2005/8/layout/lProcess3"/>
    <dgm:cxn modelId="{1ECEAB09-16DE-4852-B4A2-9DE04B59F27E}" type="presParOf" srcId="{0C867F4C-F021-4DAC-93F4-53E6C3C3A483}" destId="{10C7EFCE-AF29-4361-B964-672A69CBEBBA}" srcOrd="3" destOrd="0" presId="urn:microsoft.com/office/officeart/2005/8/layout/lProcess3"/>
    <dgm:cxn modelId="{04415039-6934-4D4E-821D-03377D2E945B}" type="presParOf" srcId="{0C867F4C-F021-4DAC-93F4-53E6C3C3A483}" destId="{D4760D7C-B2A4-423B-BB8B-319B4734BB12}" srcOrd="4" destOrd="0" presId="urn:microsoft.com/office/officeart/2005/8/layout/lProcess3"/>
    <dgm:cxn modelId="{EFC95285-6E50-4B63-87B7-57FF380BA58D}" type="presParOf" srcId="{5B42C223-DB7A-4580-A336-706F521B154A}" destId="{3C3F4CCB-E7F0-4AED-902E-C2A53CD8659C}" srcOrd="5" destOrd="0" presId="urn:microsoft.com/office/officeart/2005/8/layout/lProcess3"/>
    <dgm:cxn modelId="{8123D763-9179-4E04-9F1D-CA9FA2D50366}" type="presParOf" srcId="{5B42C223-DB7A-4580-A336-706F521B154A}" destId="{29793425-F04C-416F-B7C3-68EC2FB2D610}" srcOrd="6" destOrd="0" presId="urn:microsoft.com/office/officeart/2005/8/layout/lProcess3"/>
    <dgm:cxn modelId="{606163F6-9FAB-4420-934B-AB66BB7CB7A0}" type="presParOf" srcId="{29793425-F04C-416F-B7C3-68EC2FB2D610}" destId="{365CB470-A281-4A82-A9C4-FB9DCAB2E2EF}" srcOrd="0" destOrd="0" presId="urn:microsoft.com/office/officeart/2005/8/layout/lProcess3"/>
    <dgm:cxn modelId="{D535F8BC-E2CE-4BE5-84DC-CDA817103B90}" type="presParOf" srcId="{29793425-F04C-416F-B7C3-68EC2FB2D610}" destId="{508AFACB-42FD-4004-AB87-90EB3ED9A057}" srcOrd="1" destOrd="0" presId="urn:microsoft.com/office/officeart/2005/8/layout/lProcess3"/>
    <dgm:cxn modelId="{E315B8BB-F5B1-4242-AB47-B5801FDFFAD9}" type="presParOf" srcId="{29793425-F04C-416F-B7C3-68EC2FB2D610}" destId="{F5CC5E7A-9F70-4196-953E-EFF18B07669C}" srcOrd="2" destOrd="0" presId="urn:microsoft.com/office/officeart/2005/8/layout/lProcess3"/>
    <dgm:cxn modelId="{10789163-E375-47C0-978F-E4DE76E070BE}" type="presParOf" srcId="{29793425-F04C-416F-B7C3-68EC2FB2D610}" destId="{229E4A2D-5AC9-44A4-B363-B002CE193CA7}" srcOrd="3" destOrd="0" presId="urn:microsoft.com/office/officeart/2005/8/layout/lProcess3"/>
    <dgm:cxn modelId="{E312F6B2-265B-4E14-82B9-99F43338519D}" type="presParOf" srcId="{29793425-F04C-416F-B7C3-68EC2FB2D610}" destId="{7B15BC8D-1AF5-4C56-9503-4C6AAF0EE916}" srcOrd="4" destOrd="0" presId="urn:microsoft.com/office/officeart/2005/8/layout/lProcess3"/>
    <dgm:cxn modelId="{9D51C7B5-5CA3-486E-B13A-2039A4ADCDE3}" type="presParOf" srcId="{5B42C223-DB7A-4580-A336-706F521B154A}" destId="{825C277A-4C07-4B36-B922-A73D20C8D6B8}" srcOrd="7" destOrd="0" presId="urn:microsoft.com/office/officeart/2005/8/layout/lProcess3"/>
    <dgm:cxn modelId="{A70FD544-1C8D-4250-B538-4930826E988B}" type="presParOf" srcId="{5B42C223-DB7A-4580-A336-706F521B154A}" destId="{FDD0FEB9-308D-4E89-B950-233FFDA31961}" srcOrd="8" destOrd="0" presId="urn:microsoft.com/office/officeart/2005/8/layout/lProcess3"/>
    <dgm:cxn modelId="{2031F18F-1F38-4F28-B028-FD0ECF00F1CD}" type="presParOf" srcId="{FDD0FEB9-308D-4E89-B950-233FFDA31961}" destId="{935C83E2-0111-4F2B-8FB8-5325A1C48EE6}" srcOrd="0" destOrd="0" presId="urn:microsoft.com/office/officeart/2005/8/layout/lProcess3"/>
    <dgm:cxn modelId="{3103C4A4-E27F-4F50-B8E0-576AA5916111}" type="presParOf" srcId="{FDD0FEB9-308D-4E89-B950-233FFDA31961}" destId="{8D846B14-8AD9-4AF7-9A9F-8938BC7D0833}" srcOrd="1" destOrd="0" presId="urn:microsoft.com/office/officeart/2005/8/layout/lProcess3"/>
    <dgm:cxn modelId="{BC881A83-769D-4895-B8FB-049892FBF9DE}" type="presParOf" srcId="{FDD0FEB9-308D-4E89-B950-233FFDA31961}" destId="{AB940D4E-8F21-4FC0-9E64-7299B6E1804B}" srcOrd="2" destOrd="0" presId="urn:microsoft.com/office/officeart/2005/8/layout/lProcess3"/>
    <dgm:cxn modelId="{41063076-8D2A-4D35-A192-26CB4BB4DCBC}" type="presParOf" srcId="{FDD0FEB9-308D-4E89-B950-233FFDA31961}" destId="{37B6D70C-753C-47F2-90E1-81DF37C8ECAD}" srcOrd="3" destOrd="0" presId="urn:microsoft.com/office/officeart/2005/8/layout/lProcess3"/>
    <dgm:cxn modelId="{3F0A7972-55A7-4EAD-B9F0-734BF9F2F280}" type="presParOf" srcId="{FDD0FEB9-308D-4E89-B950-233FFDA31961}" destId="{20E6C0C0-1734-4AAD-9AC3-8DDEF728586E}" srcOrd="4" destOrd="0" presId="urn:microsoft.com/office/officeart/2005/8/layout/lProcess3"/>
    <dgm:cxn modelId="{91113911-2B4B-4565-8B6B-79075534F523}" type="presParOf" srcId="{5B42C223-DB7A-4580-A336-706F521B154A}" destId="{2C78C181-7AFA-4098-BAB8-4021A3CC19DB}" srcOrd="9" destOrd="0" presId="urn:microsoft.com/office/officeart/2005/8/layout/lProcess3"/>
    <dgm:cxn modelId="{DD284200-7557-49CE-A002-516469BBD8BB}" type="presParOf" srcId="{5B42C223-DB7A-4580-A336-706F521B154A}" destId="{F9D48410-5CCE-41E0-B20E-DBDFDACCDA4A}" srcOrd="10" destOrd="0" presId="urn:microsoft.com/office/officeart/2005/8/layout/lProcess3"/>
    <dgm:cxn modelId="{517F5946-1751-4A7C-A9EB-139B1BCD64EF}" type="presParOf" srcId="{F9D48410-5CCE-41E0-B20E-DBDFDACCDA4A}" destId="{357634B5-20E7-4DAC-9F31-373123AF2F28}" srcOrd="0" destOrd="0" presId="urn:microsoft.com/office/officeart/2005/8/layout/lProcess3"/>
    <dgm:cxn modelId="{B926F00A-1D1D-4C49-BBF6-22BEB622810A}" type="presParOf" srcId="{F9D48410-5CCE-41E0-B20E-DBDFDACCDA4A}" destId="{E87B7773-B889-4AB3-A05F-B22BC0F17F3B}" srcOrd="1" destOrd="0" presId="urn:microsoft.com/office/officeart/2005/8/layout/lProcess3"/>
    <dgm:cxn modelId="{CF74C27E-18AE-4C41-936A-35EB151C6C1E}" type="presParOf" srcId="{F9D48410-5CCE-41E0-B20E-DBDFDACCDA4A}" destId="{4B19A4DF-D95A-440C-B75B-303DA378EC79}" srcOrd="2" destOrd="0" presId="urn:microsoft.com/office/officeart/2005/8/layout/lProcess3"/>
    <dgm:cxn modelId="{4BD92F4E-8D99-4D27-97B1-641A2BB9B96E}" type="presParOf" srcId="{F9D48410-5CCE-41E0-B20E-DBDFDACCDA4A}" destId="{74029380-FA06-4AA2-B25C-A5BBDAA20761}" srcOrd="3" destOrd="0" presId="urn:microsoft.com/office/officeart/2005/8/layout/lProcess3"/>
    <dgm:cxn modelId="{41A9B530-0E2F-423C-AB3E-76E2957855A6}" type="presParOf" srcId="{F9D48410-5CCE-41E0-B20E-DBDFDACCDA4A}" destId="{D4FEEEA0-6D6D-434F-96BE-26B3EE34FB6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665D6-04FD-4682-87AE-61A1C9D2048B}">
      <dsp:nvSpPr>
        <dsp:cNvPr id="0" name=""/>
        <dsp:cNvSpPr/>
      </dsp:nvSpPr>
      <dsp:spPr>
        <a:xfrm>
          <a:off x="128669" y="706"/>
          <a:ext cx="2965582" cy="57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Arial" panose="020B0604020202020204" pitchFamily="34" charset="0"/>
              <a:cs typeface="Arial" panose="020B0604020202020204" pitchFamily="34" charset="0"/>
            </a:rPr>
            <a:t>Alexandrium catenella</a:t>
          </a:r>
        </a:p>
      </dsp:txBody>
      <dsp:txXfrm>
        <a:off x="417972" y="706"/>
        <a:ext cx="2386977" cy="578605"/>
      </dsp:txXfrm>
    </dsp:sp>
    <dsp:sp modelId="{4BFF232C-8AE0-461E-A26E-650E73A87F9A}">
      <dsp:nvSpPr>
        <dsp:cNvPr id="0" name=""/>
        <dsp:cNvSpPr/>
      </dsp:nvSpPr>
      <dsp:spPr>
        <a:xfrm>
          <a:off x="2906205" y="49887"/>
          <a:ext cx="1828798"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Saxitoxin</a:t>
          </a:r>
        </a:p>
      </dsp:txBody>
      <dsp:txXfrm>
        <a:off x="3146326" y="49887"/>
        <a:ext cx="1348556" cy="480242"/>
      </dsp:txXfrm>
    </dsp:sp>
    <dsp:sp modelId="{2E536352-B57B-43E3-A696-0B6E9BBB644B}">
      <dsp:nvSpPr>
        <dsp:cNvPr id="0" name=""/>
        <dsp:cNvSpPr/>
      </dsp:nvSpPr>
      <dsp:spPr>
        <a:xfrm>
          <a:off x="4566919" y="49887"/>
          <a:ext cx="4069080"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Paralytic Shellfish Poisoning (</a:t>
          </a:r>
          <a:r>
            <a:rPr lang="en-US" sz="1600" b="1" kern="1200" dirty="0">
              <a:latin typeface="Arial" panose="020B0604020202020204" pitchFamily="34" charset="0"/>
              <a:cs typeface="Arial" panose="020B0604020202020204" pitchFamily="34" charset="0"/>
            </a:rPr>
            <a:t>PSP</a:t>
          </a:r>
          <a:r>
            <a:rPr lang="en-US" sz="1600" kern="1200" dirty="0">
              <a:latin typeface="Arial" panose="020B0604020202020204" pitchFamily="34" charset="0"/>
              <a:cs typeface="Arial" panose="020B0604020202020204" pitchFamily="34" charset="0"/>
            </a:rPr>
            <a:t>)</a:t>
          </a:r>
        </a:p>
      </dsp:txBody>
      <dsp:txXfrm>
        <a:off x="4807040" y="49887"/>
        <a:ext cx="3588838" cy="480242"/>
      </dsp:txXfrm>
    </dsp:sp>
    <dsp:sp modelId="{BE25F0BA-4B0F-4918-8808-551C3E5F077F}">
      <dsp:nvSpPr>
        <dsp:cNvPr id="0" name=""/>
        <dsp:cNvSpPr/>
      </dsp:nvSpPr>
      <dsp:spPr>
        <a:xfrm>
          <a:off x="128669" y="660316"/>
          <a:ext cx="2962660" cy="57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Arial" panose="020B0604020202020204" pitchFamily="34" charset="0"/>
              <a:cs typeface="Arial" panose="020B0604020202020204" pitchFamily="34" charset="0"/>
            </a:rPr>
            <a:t>Pseudo-Nitzschia </a:t>
          </a:r>
          <a:r>
            <a:rPr lang="en-US" sz="1600" b="0" i="0" kern="1200" dirty="0">
              <a:latin typeface="Arial" panose="020B0604020202020204" pitchFamily="34" charset="0"/>
              <a:cs typeface="Arial" panose="020B0604020202020204" pitchFamily="34" charset="0"/>
            </a:rPr>
            <a:t>spp.</a:t>
          </a:r>
        </a:p>
      </dsp:txBody>
      <dsp:txXfrm>
        <a:off x="417972" y="660316"/>
        <a:ext cx="2384055" cy="578605"/>
      </dsp:txXfrm>
    </dsp:sp>
    <dsp:sp modelId="{36C9DFB0-72D9-4A3F-A05C-A9160C479A1A}">
      <dsp:nvSpPr>
        <dsp:cNvPr id="0" name=""/>
        <dsp:cNvSpPr/>
      </dsp:nvSpPr>
      <dsp:spPr>
        <a:xfrm>
          <a:off x="2903283" y="709497"/>
          <a:ext cx="1828798"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Domoic acid</a:t>
          </a:r>
        </a:p>
      </dsp:txBody>
      <dsp:txXfrm>
        <a:off x="3143404" y="709497"/>
        <a:ext cx="1348556" cy="480242"/>
      </dsp:txXfrm>
    </dsp:sp>
    <dsp:sp modelId="{B25C60A6-E071-4DA8-869C-BBC800EBB5FD}">
      <dsp:nvSpPr>
        <dsp:cNvPr id="0" name=""/>
        <dsp:cNvSpPr/>
      </dsp:nvSpPr>
      <dsp:spPr>
        <a:xfrm>
          <a:off x="4563997" y="709497"/>
          <a:ext cx="4069080"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Amnesic Shellfish Poisoning (</a:t>
          </a:r>
          <a:r>
            <a:rPr lang="en-US" sz="1600" b="1" kern="1200" dirty="0">
              <a:latin typeface="Arial" panose="020B0604020202020204" pitchFamily="34" charset="0"/>
              <a:cs typeface="Arial" panose="020B0604020202020204" pitchFamily="34" charset="0"/>
            </a:rPr>
            <a:t>ASP</a:t>
          </a:r>
          <a:r>
            <a:rPr lang="en-US" sz="1600" kern="1200" dirty="0">
              <a:latin typeface="Arial" panose="020B0604020202020204" pitchFamily="34" charset="0"/>
              <a:cs typeface="Arial" panose="020B0604020202020204" pitchFamily="34" charset="0"/>
            </a:rPr>
            <a:t>)</a:t>
          </a:r>
        </a:p>
      </dsp:txBody>
      <dsp:txXfrm>
        <a:off x="4804118" y="709497"/>
        <a:ext cx="3588838" cy="480242"/>
      </dsp:txXfrm>
    </dsp:sp>
    <dsp:sp modelId="{C542B308-1F5D-4DF7-B9AE-88CE6EBD6CAC}">
      <dsp:nvSpPr>
        <dsp:cNvPr id="0" name=""/>
        <dsp:cNvSpPr/>
      </dsp:nvSpPr>
      <dsp:spPr>
        <a:xfrm>
          <a:off x="128669" y="1319926"/>
          <a:ext cx="2962660" cy="57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Arial" panose="020B0604020202020204" pitchFamily="34" charset="0"/>
              <a:cs typeface="Arial" panose="020B0604020202020204" pitchFamily="34" charset="0"/>
            </a:rPr>
            <a:t>Dinophysis</a:t>
          </a:r>
          <a:r>
            <a:rPr lang="en-US" sz="1600" kern="1200" dirty="0">
              <a:latin typeface="Arial" panose="020B0604020202020204" pitchFamily="34" charset="0"/>
              <a:cs typeface="Arial" panose="020B0604020202020204" pitchFamily="34" charset="0"/>
            </a:rPr>
            <a:t> spp.</a:t>
          </a:r>
        </a:p>
      </dsp:txBody>
      <dsp:txXfrm>
        <a:off x="417972" y="1319926"/>
        <a:ext cx="2384055" cy="578605"/>
      </dsp:txXfrm>
    </dsp:sp>
    <dsp:sp modelId="{25DF0B02-F6A1-47AB-BFD4-BBDF016FE7CA}">
      <dsp:nvSpPr>
        <dsp:cNvPr id="0" name=""/>
        <dsp:cNvSpPr/>
      </dsp:nvSpPr>
      <dsp:spPr>
        <a:xfrm>
          <a:off x="2903283" y="1369107"/>
          <a:ext cx="1828798"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Okadaic acid</a:t>
          </a:r>
        </a:p>
      </dsp:txBody>
      <dsp:txXfrm>
        <a:off x="3143404" y="1369107"/>
        <a:ext cx="1348556" cy="480242"/>
      </dsp:txXfrm>
    </dsp:sp>
    <dsp:sp modelId="{D4760D7C-B2A4-423B-BB8B-319B4734BB12}">
      <dsp:nvSpPr>
        <dsp:cNvPr id="0" name=""/>
        <dsp:cNvSpPr/>
      </dsp:nvSpPr>
      <dsp:spPr>
        <a:xfrm>
          <a:off x="4563997" y="1369107"/>
          <a:ext cx="4069080"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Diarrhetic Shellfish Poisoning (</a:t>
          </a:r>
          <a:r>
            <a:rPr lang="en-US" sz="1600" b="1" kern="1200" dirty="0">
              <a:latin typeface="Arial" panose="020B0604020202020204" pitchFamily="34" charset="0"/>
              <a:cs typeface="Arial" panose="020B0604020202020204" pitchFamily="34" charset="0"/>
            </a:rPr>
            <a:t>DSP</a:t>
          </a:r>
          <a:r>
            <a:rPr lang="en-US" sz="1600" kern="1200" dirty="0">
              <a:latin typeface="Arial" panose="020B0604020202020204" pitchFamily="34" charset="0"/>
              <a:cs typeface="Arial" panose="020B0604020202020204" pitchFamily="34" charset="0"/>
            </a:rPr>
            <a:t>)</a:t>
          </a:r>
        </a:p>
      </dsp:txBody>
      <dsp:txXfrm>
        <a:off x="4804118" y="1369107"/>
        <a:ext cx="3588838" cy="480242"/>
      </dsp:txXfrm>
    </dsp:sp>
    <dsp:sp modelId="{365CB470-A281-4A82-A9C4-FB9DCAB2E2EF}">
      <dsp:nvSpPr>
        <dsp:cNvPr id="0" name=""/>
        <dsp:cNvSpPr/>
      </dsp:nvSpPr>
      <dsp:spPr>
        <a:xfrm>
          <a:off x="128669" y="1979535"/>
          <a:ext cx="2962660" cy="57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Arial" panose="020B0604020202020204" pitchFamily="34" charset="0"/>
              <a:cs typeface="Arial" panose="020B0604020202020204" pitchFamily="34" charset="0"/>
            </a:rPr>
            <a:t>Karenia brevis</a:t>
          </a:r>
        </a:p>
      </dsp:txBody>
      <dsp:txXfrm>
        <a:off x="417972" y="1979535"/>
        <a:ext cx="2384055" cy="578605"/>
      </dsp:txXfrm>
    </dsp:sp>
    <dsp:sp modelId="{F5CC5E7A-9F70-4196-953E-EFF18B07669C}">
      <dsp:nvSpPr>
        <dsp:cNvPr id="0" name=""/>
        <dsp:cNvSpPr/>
      </dsp:nvSpPr>
      <dsp:spPr>
        <a:xfrm>
          <a:off x="2903283" y="2028717"/>
          <a:ext cx="1828798"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Brevetoxin</a:t>
          </a:r>
          <a:endParaRPr lang="en-US" sz="1600" i="1" kern="1200" dirty="0">
            <a:latin typeface="Arial" panose="020B0604020202020204" pitchFamily="34" charset="0"/>
            <a:cs typeface="Arial" panose="020B0604020202020204" pitchFamily="34" charset="0"/>
          </a:endParaRPr>
        </a:p>
      </dsp:txBody>
      <dsp:txXfrm>
        <a:off x="3143404" y="2028717"/>
        <a:ext cx="1348556" cy="480242"/>
      </dsp:txXfrm>
    </dsp:sp>
    <dsp:sp modelId="{7B15BC8D-1AF5-4C56-9503-4C6AAF0EE916}">
      <dsp:nvSpPr>
        <dsp:cNvPr id="0" name=""/>
        <dsp:cNvSpPr/>
      </dsp:nvSpPr>
      <dsp:spPr>
        <a:xfrm>
          <a:off x="4563997" y="2028717"/>
          <a:ext cx="4069080"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Neurotoxic Shellfish Poisoning (</a:t>
          </a:r>
          <a:r>
            <a:rPr lang="en-US" sz="1600" b="1" i="0" kern="1200" dirty="0">
              <a:latin typeface="Arial" panose="020B0604020202020204" pitchFamily="34" charset="0"/>
              <a:cs typeface="Arial" panose="020B0604020202020204" pitchFamily="34" charset="0"/>
            </a:rPr>
            <a:t>NSP</a:t>
          </a:r>
          <a:r>
            <a:rPr lang="en-US" sz="1600" i="0" kern="1200" dirty="0">
              <a:latin typeface="Arial" panose="020B0604020202020204" pitchFamily="34" charset="0"/>
              <a:cs typeface="Arial" panose="020B0604020202020204" pitchFamily="34" charset="0"/>
            </a:rPr>
            <a:t>)</a:t>
          </a:r>
        </a:p>
      </dsp:txBody>
      <dsp:txXfrm>
        <a:off x="4804118" y="2028717"/>
        <a:ext cx="3588838" cy="480242"/>
      </dsp:txXfrm>
    </dsp:sp>
    <dsp:sp modelId="{935C83E2-0111-4F2B-8FB8-5325A1C48EE6}">
      <dsp:nvSpPr>
        <dsp:cNvPr id="0" name=""/>
        <dsp:cNvSpPr/>
      </dsp:nvSpPr>
      <dsp:spPr>
        <a:xfrm>
          <a:off x="128669" y="2639145"/>
          <a:ext cx="2962660" cy="57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Arial" panose="020B0604020202020204" pitchFamily="34" charset="0"/>
              <a:cs typeface="Arial" panose="020B0604020202020204" pitchFamily="34" charset="0"/>
            </a:rPr>
            <a:t>Azadinium spinosum</a:t>
          </a:r>
        </a:p>
      </dsp:txBody>
      <dsp:txXfrm>
        <a:off x="417972" y="2639145"/>
        <a:ext cx="2384055" cy="578605"/>
      </dsp:txXfrm>
    </dsp:sp>
    <dsp:sp modelId="{AB940D4E-8F21-4FC0-9E64-7299B6E1804B}">
      <dsp:nvSpPr>
        <dsp:cNvPr id="0" name=""/>
        <dsp:cNvSpPr/>
      </dsp:nvSpPr>
      <dsp:spPr>
        <a:xfrm>
          <a:off x="2903283" y="2688327"/>
          <a:ext cx="1828798"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Azaspiracid</a:t>
          </a:r>
        </a:p>
      </dsp:txBody>
      <dsp:txXfrm>
        <a:off x="3143404" y="2688327"/>
        <a:ext cx="1348556" cy="480242"/>
      </dsp:txXfrm>
    </dsp:sp>
    <dsp:sp modelId="{20E6C0C0-1734-4AAD-9AC3-8DDEF728586E}">
      <dsp:nvSpPr>
        <dsp:cNvPr id="0" name=""/>
        <dsp:cNvSpPr/>
      </dsp:nvSpPr>
      <dsp:spPr>
        <a:xfrm>
          <a:off x="4563997" y="2688327"/>
          <a:ext cx="4071985"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Azaspiracid Shellfish Poisoning (</a:t>
          </a:r>
          <a:r>
            <a:rPr lang="en-US" sz="1600" b="1" i="0" kern="1200" dirty="0">
              <a:latin typeface="Arial" panose="020B0604020202020204" pitchFamily="34" charset="0"/>
              <a:cs typeface="Arial" panose="020B0604020202020204" pitchFamily="34" charset="0"/>
            </a:rPr>
            <a:t>AZP</a:t>
          </a:r>
          <a:r>
            <a:rPr lang="en-US" sz="1600" i="0" kern="1200" dirty="0">
              <a:latin typeface="Arial" panose="020B0604020202020204" pitchFamily="34" charset="0"/>
              <a:cs typeface="Arial" panose="020B0604020202020204" pitchFamily="34" charset="0"/>
            </a:rPr>
            <a:t>)</a:t>
          </a:r>
        </a:p>
      </dsp:txBody>
      <dsp:txXfrm>
        <a:off x="4804118" y="2688327"/>
        <a:ext cx="3591743" cy="480242"/>
      </dsp:txXfrm>
    </dsp:sp>
    <dsp:sp modelId="{357634B5-20E7-4DAC-9F31-373123AF2F28}">
      <dsp:nvSpPr>
        <dsp:cNvPr id="0" name=""/>
        <dsp:cNvSpPr/>
      </dsp:nvSpPr>
      <dsp:spPr>
        <a:xfrm>
          <a:off x="128669" y="3298755"/>
          <a:ext cx="2962660" cy="57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Arial" panose="020B0604020202020204" pitchFamily="34" charset="0"/>
              <a:cs typeface="Arial" panose="020B0604020202020204" pitchFamily="34" charset="0"/>
            </a:rPr>
            <a:t>Gambierdiscus toxicus</a:t>
          </a:r>
        </a:p>
      </dsp:txBody>
      <dsp:txXfrm>
        <a:off x="417972" y="3298755"/>
        <a:ext cx="2384055" cy="578605"/>
      </dsp:txXfrm>
    </dsp:sp>
    <dsp:sp modelId="{4B19A4DF-D95A-440C-B75B-303DA378EC79}">
      <dsp:nvSpPr>
        <dsp:cNvPr id="0" name=""/>
        <dsp:cNvSpPr/>
      </dsp:nvSpPr>
      <dsp:spPr>
        <a:xfrm>
          <a:off x="2903283" y="3347936"/>
          <a:ext cx="1828798"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Ciguatoxin</a:t>
          </a:r>
        </a:p>
      </dsp:txBody>
      <dsp:txXfrm>
        <a:off x="3143404" y="3347936"/>
        <a:ext cx="1348556" cy="480242"/>
      </dsp:txXfrm>
    </dsp:sp>
    <dsp:sp modelId="{D4FEEEA0-6D6D-434F-96BE-26B3EE34FB63}">
      <dsp:nvSpPr>
        <dsp:cNvPr id="0" name=""/>
        <dsp:cNvSpPr/>
      </dsp:nvSpPr>
      <dsp:spPr>
        <a:xfrm>
          <a:off x="4563997" y="3347936"/>
          <a:ext cx="4069080" cy="48024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Ciguatera Fish Poisoning (</a:t>
          </a:r>
          <a:r>
            <a:rPr lang="en-US" sz="1600" b="1" i="0" kern="1200" dirty="0">
              <a:latin typeface="Arial" panose="020B0604020202020204" pitchFamily="34" charset="0"/>
              <a:cs typeface="Arial" panose="020B0604020202020204" pitchFamily="34" charset="0"/>
            </a:rPr>
            <a:t>CFP</a:t>
          </a:r>
          <a:r>
            <a:rPr lang="en-US" sz="1600" i="0" kern="1200" dirty="0">
              <a:latin typeface="Arial" panose="020B0604020202020204" pitchFamily="34" charset="0"/>
              <a:cs typeface="Arial" panose="020B0604020202020204" pitchFamily="34" charset="0"/>
            </a:rPr>
            <a:t>)</a:t>
          </a:r>
        </a:p>
      </dsp:txBody>
      <dsp:txXfrm>
        <a:off x="4804118" y="3347936"/>
        <a:ext cx="3588838" cy="4802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ED0D0-BD3F-44CC-AD1A-308BECFB4550}" type="datetimeFigureOut">
              <a:rPr lang="en-US" smtClean="0"/>
              <a:t>4/5/2020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2287D-5022-4B8F-8058-8B86B535768B}" type="slidenum">
              <a:rPr lang="en-US" smtClean="0"/>
              <a:t>‹#›</a:t>
            </a:fld>
            <a:endParaRPr lang="en-US" dirty="0"/>
          </a:p>
        </p:txBody>
      </p:sp>
    </p:spTree>
    <p:extLst>
      <p:ext uri="{BB962C8B-B14F-4D97-AF65-F5344CB8AC3E}">
        <p14:creationId xmlns:p14="http://schemas.microsoft.com/office/powerpoint/2010/main" val="360596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ao.org/3/y5486e/y5486e00.htm#Conte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ionalgeographic.org/media/one-ocean-teacher-gu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to describe what’s going on in the water in this photo. If they need prompting…ask them about the color of the water, is it uniform? What color is it, red, brown?)</a:t>
            </a:r>
          </a:p>
          <a:p>
            <a:endParaRPr lang="en-US" dirty="0"/>
          </a:p>
          <a:p>
            <a:r>
              <a:rPr lang="en-US" dirty="0"/>
              <a:t>This is a red tide right here in the Chesapeake Bay! What do you know about red tides?</a:t>
            </a:r>
          </a:p>
          <a:p>
            <a:r>
              <a:rPr lang="en-US" dirty="0"/>
              <a:t>Today’s lesson will be about the harmful algae in red tides.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Bloom at VIMS: D. Gong/VIMS</a:t>
            </a:r>
          </a:p>
          <a:p>
            <a:r>
              <a:rPr lang="en-US" sz="1200" kern="1200" dirty="0">
                <a:solidFill>
                  <a:schemeClr val="tx1"/>
                </a:solidFill>
                <a:effectLst/>
                <a:latin typeface="+mn-lt"/>
                <a:ea typeface="+mn-ea"/>
                <a:cs typeface="+mn-cs"/>
              </a:rPr>
              <a:t>https://www.flickr.com/photos/vims_photos/36505709025/in/photolist-XBTiCD-xwe18v-X3Dw3y-XsvBy7-XBTiht-XBTisi-XnMSmL-X1PmSs-XsvAtS-cHDTg7-XnMSGW-cHJZ8y-cHJYYy-X3Dujd-XBTi6X-xTmPX4-cHJY4q-xARFYg-xR3cxj-XnMS8j-xAK68N-XBThXk-cHJYEQ-XBThJp-xLprfh-XBThwR-Pq2USY-XxMGqE-X1Pm4U-Pq2Wfh-cHJZUs-Wop9i6-cHJYuQ-xMSE5G-X3DwRh-Pq2W9f-NeSMXD-cHJYLs-257GxSN-XsxCM5-NeSN64-NeSLJ6-XvpT3B-25bomgn-xw7d6d-dH8vci-xwe1st-dSkmYA-dSkmUw-dHdSML</a:t>
            </a:r>
          </a:p>
        </p:txBody>
      </p:sp>
      <p:sp>
        <p:nvSpPr>
          <p:cNvPr id="4" name="Slide Number Placeholder 3"/>
          <p:cNvSpPr>
            <a:spLocks noGrp="1"/>
          </p:cNvSpPr>
          <p:nvPr>
            <p:ph type="sldNum" sz="quarter" idx="5"/>
          </p:nvPr>
        </p:nvSpPr>
        <p:spPr/>
        <p:txBody>
          <a:bodyPr/>
          <a:lstStyle/>
          <a:p>
            <a:fld id="{0962287D-5022-4B8F-8058-8B86B535768B}" type="slidenum">
              <a:rPr lang="en-US" smtClean="0"/>
              <a:t>1</a:t>
            </a:fld>
            <a:endParaRPr lang="en-US" dirty="0"/>
          </a:p>
        </p:txBody>
      </p:sp>
    </p:spTree>
    <p:extLst>
      <p:ext uri="{BB962C8B-B14F-4D97-AF65-F5344CB8AC3E}">
        <p14:creationId xmlns:p14="http://schemas.microsoft.com/office/powerpoint/2010/main" val="259311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 the Bioaccumulation Demo now, see the Procedure in the lesson plan.)</a:t>
            </a:r>
          </a:p>
        </p:txBody>
      </p:sp>
      <p:sp>
        <p:nvSpPr>
          <p:cNvPr id="4" name="Slide Number Placeholder 3"/>
          <p:cNvSpPr>
            <a:spLocks noGrp="1"/>
          </p:cNvSpPr>
          <p:nvPr>
            <p:ph type="sldNum" sz="quarter" idx="10"/>
          </p:nvPr>
        </p:nvSpPr>
        <p:spPr/>
        <p:txBody>
          <a:bodyPr/>
          <a:lstStyle/>
          <a:p>
            <a:fld id="{0962287D-5022-4B8F-8058-8B86B535768B}" type="slidenum">
              <a:rPr lang="en-US" smtClean="0"/>
              <a:t>10</a:t>
            </a:fld>
            <a:endParaRPr lang="en-US" dirty="0"/>
          </a:p>
        </p:txBody>
      </p:sp>
    </p:spTree>
    <p:extLst>
      <p:ext uri="{BB962C8B-B14F-4D97-AF65-F5344CB8AC3E}">
        <p14:creationId xmlns:p14="http://schemas.microsoft.com/office/powerpoint/2010/main" val="100523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main points of activity): oysters are filter-feeders that </a:t>
            </a:r>
            <a:r>
              <a:rPr lang="en-US" b="1" dirty="0"/>
              <a:t>OVER TIME </a:t>
            </a:r>
            <a:r>
              <a:rPr lang="en-US" dirty="0"/>
              <a:t>can</a:t>
            </a:r>
            <a:r>
              <a:rPr lang="en-US" baseline="0" dirty="0"/>
              <a:t> bioaccumulate toxins, like those produced by some species of harmful algae. These toxins become biomagnified as you move up the foodweb, meaning that humans get exposed to a higher amount of toxin than the oysters do, in some cases, making people sick. This is why there are regulatory limits for harmful algae toxins in oyster and other filter-feeding shellfish meat…to reduce the chances of anyone getting ill.</a:t>
            </a:r>
            <a:endParaRPr lang="en-US" dirty="0"/>
          </a:p>
          <a:p>
            <a:endParaRPr lang="en-US" dirty="0"/>
          </a:p>
          <a:p>
            <a:r>
              <a:rPr lang="en-US" baseline="0" dirty="0"/>
              <a:t>People eating oysters: https://www.flickr.com/photos/virginiaseagrant/46967817112/in/photolist-2eyokGd-2a4CKr8-nW18Dg-9LAXEZ-2dwZ7gC-2bHihJP-LeoBfd-b8yRmz-27kfLgw-2dfdZKM-2dfdZPK-2eCYnuD-2eCYqLP-bhYCwg-bhYGic-9wUJVR-LeoACG-25BgJoS-nUfS8y-28GHmYo-2amC23Y-2eyoiDW-2dwZ7pd-LeoBaU-K86UVa-MXCij5-2eCYmr6-2eCYqv8-2a4CEwt-242wTJR-2eyokjE-2eCYpCB-2eCYnJX-242wSa8-2eCYpVv-2eCYmAz-2eCYoTF-27FDEts-R8cJt4-LeoC1S-RTAVRJ-Sb5kPH-27pbGDk-242wTkV-2eCYnRR-2eyohR3-2eCYmb6-242wT9T-2dwZ7iw-2eyokpu</a:t>
            </a:r>
          </a:p>
          <a:p>
            <a:r>
              <a:rPr lang="en-US" baseline="0" dirty="0"/>
              <a:t>Oysters: https://www.flickr.com/photos/virginiaseagrant/49018370878/in/photolist-2hFzXTu-2hFDEUa-2hFDEov-2hFzWXm-2hFCCqy-2hFDDWJ-2hFDFjP-2hFCDEc-2hFDEYU-2hFDEQH-2hFzXjZ-2hFzXeD-2hFzX9J-2hFzX6h-2hFCCEm-2hFCCA3-2hFCCx2-2hFzVx7-27kfJuL-28ZBdES-2gapCbq-27FDDG7-REcD6i-27LPkzd-28ZBbV9-256BwxN-28ZBeJf-SH28DN-27qGEGC-LDn11U-28ZBhhm-K874ZT-LQYZQq-26Kz6q5-2gapdhe-28GHpcb-2gapd81-LUACZ7-MXCnnf-28ZBaTj-2akA7JK-2agjQJo-2akA7zM-K874rP-28wcHjH-K86VhH-LUADHG-2agjRSA-2agjRhN-LDmZLA</a:t>
            </a:r>
          </a:p>
          <a:p>
            <a:r>
              <a:rPr lang="en-US" baseline="0" dirty="0"/>
              <a:t>Dinophysis acuminata: https://www.flickr.com/photos/myfwc/8622944494</a:t>
            </a:r>
          </a:p>
          <a:p>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11</a:t>
            </a:fld>
            <a:endParaRPr lang="en-US" dirty="0"/>
          </a:p>
        </p:txBody>
      </p:sp>
    </p:spTree>
    <p:extLst>
      <p:ext uri="{BB962C8B-B14F-4D97-AF65-F5344CB8AC3E}">
        <p14:creationId xmlns:p14="http://schemas.microsoft.com/office/powerpoint/2010/main" val="47763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 know that toxins produced by harmful algae can bioaccumulate</a:t>
            </a:r>
            <a:r>
              <a:rPr lang="en-US" sz="1200" kern="1200" baseline="0" dirty="0">
                <a:solidFill>
                  <a:schemeClr val="tx1"/>
                </a:solidFill>
                <a:effectLst/>
                <a:latin typeface="+mn-lt"/>
                <a:ea typeface="+mn-ea"/>
                <a:cs typeface="+mn-cs"/>
              </a:rPr>
              <a:t> in oysters and other filter-feeding shellfish, and biomagnify up the food web, let’s talk about what these toxins do to humans and how monitoring can be used to prevent people from getting sick. </a:t>
            </a:r>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12</a:t>
            </a:fld>
            <a:endParaRPr lang="en-US" dirty="0"/>
          </a:p>
        </p:txBody>
      </p:sp>
    </p:spTree>
    <p:extLst>
      <p:ext uri="{BB962C8B-B14F-4D97-AF65-F5344CB8AC3E}">
        <p14:creationId xmlns:p14="http://schemas.microsoft.com/office/powerpoint/2010/main" val="400076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a:t>
            </a:r>
            <a:r>
              <a:rPr lang="en-US" baseline="0" dirty="0"/>
              <a:t> most common human illnesses that are caused by the biomagnification of harmful algae toxins in seafood. Notice that almost all of these illnesses are associated with filter-feeding shellfish (again this is because filter-feeders can easily bioaccumulate harmful algae toxins). You can also see that most of these illnesses are caused by a specific toxin, produced by a specific harmful algal species.</a:t>
            </a:r>
          </a:p>
          <a:p>
            <a:r>
              <a:rPr lang="en-US" baseline="0" dirty="0"/>
              <a:t>Symptoms of these illnesses can be as mild as a severe stomach ache (DSP, CFP), to as serious as paralysis or death (PSP).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(OPTIONAL: have students break into small groups to quickly look-up some of the symptoms of these specific illnesses and share them with the class. Here are a couple good resources: https://www.whoi.edu/redtide/page.do?pid=9257 and </a:t>
            </a:r>
            <a:r>
              <a:rPr lang="en-US" sz="1200" u="sng" kern="1200" dirty="0">
                <a:solidFill>
                  <a:schemeClr val="tx1"/>
                </a:solidFill>
                <a:effectLst/>
                <a:latin typeface="+mn-lt"/>
                <a:ea typeface="+mn-ea"/>
                <a:cs typeface="+mn-cs"/>
                <a:hlinkClick r:id="rId3"/>
              </a:rPr>
              <a:t>http://www.fao.org/3/y5486e/y5486e00.htm#Contents</a:t>
            </a:r>
            <a:r>
              <a:rPr lang="en-US" sz="1200" u="sng" kern="1200" dirty="0">
                <a:solidFill>
                  <a:schemeClr val="tx1"/>
                </a:solidFill>
                <a:effectLst/>
                <a:latin typeface="+mn-lt"/>
                <a:ea typeface="+mn-ea"/>
                <a:cs typeface="+mn-cs"/>
              </a:rPr>
              <a:t>)</a:t>
            </a:r>
            <a:r>
              <a:rPr lang="en-US" baseline="0" dirty="0"/>
              <a:t> </a:t>
            </a:r>
          </a:p>
          <a:p>
            <a:endParaRPr lang="en-US" baseline="0" dirty="0"/>
          </a:p>
          <a:p>
            <a:endParaRPr lang="en-US" baseline="0" dirty="0"/>
          </a:p>
          <a:p>
            <a:r>
              <a:rPr lang="en-US" baseline="0" dirty="0"/>
              <a:t>Oysters on the half shell: https://www.flickr.com/photos/virginiaseagrant/45073375822/in/photolist-aPiCL4-e1C965-aPiAvk-2bEYQxE-aPiyue-aPiALX-aPiyJT-2bEYQim-aPizG2-9LATot-bhZV8F-bhZX36-PBjRoA-9LAX16-bhYLC2-bhZT4c-bhZYqR-9LDFEs-9LAY8z-9LDK4d-9LAXEZ-9LAWt6-9LAYmD-bhZQYt-9LDGWY</a:t>
            </a:r>
            <a:endParaRPr lang="en-US" dirty="0"/>
          </a:p>
        </p:txBody>
      </p:sp>
      <p:sp>
        <p:nvSpPr>
          <p:cNvPr id="4" name="Slide Number Placeholder 3"/>
          <p:cNvSpPr>
            <a:spLocks noGrp="1"/>
          </p:cNvSpPr>
          <p:nvPr>
            <p:ph type="sldNum" sz="quarter" idx="10"/>
          </p:nvPr>
        </p:nvSpPr>
        <p:spPr/>
        <p:txBody>
          <a:bodyPr/>
          <a:lstStyle/>
          <a:p>
            <a:fld id="{109FD986-565F-4406-93E0-9AD5BFFBEC36}" type="slidenum">
              <a:rPr lang="en-US" smtClean="0"/>
              <a:pPr/>
              <a:t>13</a:t>
            </a:fld>
            <a:endParaRPr lang="en-US" dirty="0"/>
          </a:p>
        </p:txBody>
      </p:sp>
    </p:spTree>
    <p:extLst>
      <p:ext uri="{BB962C8B-B14F-4D97-AF65-F5344CB8AC3E}">
        <p14:creationId xmlns:p14="http://schemas.microsoft.com/office/powerpoint/2010/main" val="88116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latin typeface="Arial" panose="020B0604020202020204" pitchFamily="34" charset="0"/>
                <a:cs typeface="Arial" panose="020B0604020202020204" pitchFamily="34" charset="0"/>
              </a:rPr>
              <a:t>In the Chesapeake</a:t>
            </a:r>
            <a:r>
              <a:rPr lang="en-US" sz="1200" cap="none" baseline="0" dirty="0">
                <a:latin typeface="Arial" panose="020B0604020202020204" pitchFamily="34" charset="0"/>
                <a:cs typeface="Arial" panose="020B0604020202020204" pitchFamily="34" charset="0"/>
              </a:rPr>
              <a:t> Bay, we use a lot of t</a:t>
            </a:r>
            <a:r>
              <a:rPr lang="en-US" sz="1200" cap="none" dirty="0">
                <a:latin typeface="Arial" panose="020B0604020202020204" pitchFamily="34" charset="0"/>
                <a:cs typeface="Arial" panose="020B0604020202020204" pitchFamily="34" charset="0"/>
              </a:rPr>
              <a:t>raditional methods to monitoring for toxin-producing harmful algae, including basic </a:t>
            </a:r>
            <a:r>
              <a:rPr lang="en-US" sz="1200" b="1" cap="none" dirty="0">
                <a:latin typeface="Arial" panose="020B0604020202020204" pitchFamily="34" charset="0"/>
                <a:cs typeface="Arial" panose="020B0604020202020204" pitchFamily="34" charset="0"/>
              </a:rPr>
              <a:t>water</a:t>
            </a:r>
            <a:r>
              <a:rPr lang="en-US" sz="1200" cap="none" dirty="0">
                <a:latin typeface="Arial" panose="020B0604020202020204" pitchFamily="34" charset="0"/>
                <a:cs typeface="Arial" panose="020B0604020202020204" pitchFamily="34" charset="0"/>
              </a:rPr>
              <a:t> and </a:t>
            </a:r>
            <a:r>
              <a:rPr lang="en-US" sz="1200" b="1" cap="none" dirty="0">
                <a:latin typeface="Arial" panose="020B0604020202020204" pitchFamily="34" charset="0"/>
                <a:cs typeface="Arial" panose="020B0604020202020204" pitchFamily="34" charset="0"/>
              </a:rPr>
              <a:t>shellfish</a:t>
            </a:r>
            <a:r>
              <a:rPr lang="en-US" sz="1200" cap="none" dirty="0">
                <a:latin typeface="Arial" panose="020B0604020202020204" pitchFamily="34" charset="0"/>
                <a:cs typeface="Arial" panose="020B0604020202020204" pitchFamily="34" charset="0"/>
              </a:rPr>
              <a:t> (e.g., oyster) sampling</a:t>
            </a:r>
          </a:p>
          <a:p>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14</a:t>
            </a:fld>
            <a:endParaRPr lang="en-US" dirty="0"/>
          </a:p>
        </p:txBody>
      </p:sp>
    </p:spTree>
    <p:extLst>
      <p:ext uri="{BB962C8B-B14F-4D97-AF65-F5344CB8AC3E}">
        <p14:creationId xmlns:p14="http://schemas.microsoft.com/office/powerpoint/2010/main" val="244055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samples,</a:t>
            </a:r>
            <a:r>
              <a:rPr lang="en-US" baseline="0" dirty="0"/>
              <a:t> often called “grab samples”, are collected by hand at a specific time point. They </a:t>
            </a:r>
            <a:r>
              <a:rPr lang="en-US" dirty="0"/>
              <a:t>tell you what species of algae were in the water </a:t>
            </a:r>
            <a:r>
              <a:rPr lang="en-US" b="1" dirty="0"/>
              <a:t>at</a:t>
            </a:r>
            <a:r>
              <a:rPr lang="en-US" b="1" baseline="0" dirty="0"/>
              <a:t> the time the sample was collected</a:t>
            </a:r>
            <a:r>
              <a:rPr lang="en-US" baseline="0" dirty="0"/>
              <a:t>, </a:t>
            </a:r>
            <a:r>
              <a:rPr lang="en-US" dirty="0"/>
              <a:t>and in what cell concentrations</a:t>
            </a:r>
            <a:r>
              <a:rPr lang="en-US" baseline="0" dirty="0"/>
              <a:t>. Scientists use microscopy to identify and count cells, or sometimes genetic techniques using DNA are performed to identify species and quantify their cell concentrations in the sample. The downside of this method is that water moves, and what is in the water at one location at one minute may be completely different than what is in it a second later, especially with streaky, patchy blooms of algae being moved by winds and currents.</a:t>
            </a:r>
            <a:endParaRPr lang="en-US" dirty="0"/>
          </a:p>
          <a:p>
            <a:endParaRPr lang="en-US" dirty="0"/>
          </a:p>
          <a:p>
            <a:endParaRPr lang="en-US" dirty="0"/>
          </a:p>
          <a:p>
            <a:r>
              <a:rPr lang="en-US" dirty="0"/>
              <a:t>Water sample:</a:t>
            </a:r>
            <a:r>
              <a:rPr lang="en-US" baseline="0" dirty="0"/>
              <a:t> </a:t>
            </a:r>
            <a:r>
              <a:rPr lang="en-US" dirty="0"/>
              <a:t>https://www.flickr.com/photos/virginiaseagrant/21040018166/in/photolist-qR1NNF-LUADFN-y4eAnU-2eDhPq3-27EnE9Z-2es4W2T-LUABCj-25es6pz-2eDhZem-2fR3s7g-25es7DD-25es9ap-28LXyiZ-2aa2RLx-28LXzbR-2a5L94u-28LXy3Z-294zhiU-28LXxWr-cNA3sj-cNA3As-bWfMBP-2es51me-bWgjWr-qQT2yQ-2es52Uz-S5wuC4-2eDhRQd-TGMnRA-2eDhX7f-2eDhYdy-2fR3tba-2fLrW7u-2es51tD</a:t>
            </a:r>
          </a:p>
        </p:txBody>
      </p:sp>
      <p:sp>
        <p:nvSpPr>
          <p:cNvPr id="4" name="Slide Number Placeholder 3"/>
          <p:cNvSpPr>
            <a:spLocks noGrp="1"/>
          </p:cNvSpPr>
          <p:nvPr>
            <p:ph type="sldNum" sz="quarter" idx="10"/>
          </p:nvPr>
        </p:nvSpPr>
        <p:spPr/>
        <p:txBody>
          <a:bodyPr/>
          <a:lstStyle/>
          <a:p>
            <a:fld id="{0962287D-5022-4B8F-8058-8B86B535768B}" type="slidenum">
              <a:rPr lang="en-US" smtClean="0"/>
              <a:t>15</a:t>
            </a:fld>
            <a:endParaRPr lang="en-US" dirty="0"/>
          </a:p>
        </p:txBody>
      </p:sp>
    </p:spTree>
    <p:extLst>
      <p:ext uri="{BB962C8B-B14F-4D97-AF65-F5344CB8AC3E}">
        <p14:creationId xmlns:p14="http://schemas.microsoft.com/office/powerpoint/2010/main" val="378675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Shellfish samples have the advantage that the</a:t>
            </a:r>
            <a:r>
              <a:rPr lang="en-US" baseline="0" dirty="0"/>
              <a:t> filter-feeding shellfish</a:t>
            </a:r>
            <a:r>
              <a:rPr lang="en-US" dirty="0"/>
              <a:t> (usually</a:t>
            </a:r>
            <a:r>
              <a:rPr lang="en-US" baseline="0" dirty="0"/>
              <a:t> mussels, but also oysters or clams) </a:t>
            </a:r>
            <a:r>
              <a:rPr lang="en-US" dirty="0"/>
              <a:t>can</a:t>
            </a:r>
            <a:r>
              <a:rPr lang="en-US" baseline="0" dirty="0"/>
              <a:t> be deployed wherever you want to monitor, and left for as long as you like. They also have the benefit of allowing you to test exactly </a:t>
            </a:r>
            <a:r>
              <a:rPr lang="en-US" dirty="0"/>
              <a:t>what harmful algae toxin concentrations are in the shellfish meat that people might eat.</a:t>
            </a:r>
            <a:r>
              <a:rPr lang="en-US" baseline="0" dirty="0"/>
              <a:t> The downside is that shellfish monitoring can be expensive and slower to get results from.</a:t>
            </a:r>
            <a:endParaRPr lang="en-US" dirty="0"/>
          </a:p>
          <a:p>
            <a:endParaRPr lang="en-US" dirty="0"/>
          </a:p>
          <a:p>
            <a:endParaRPr lang="en-US" dirty="0"/>
          </a:p>
          <a:p>
            <a:r>
              <a:rPr lang="en-US" dirty="0"/>
              <a:t>Oyster cage: https://www.flickr.com/photos/virginiaseagrant/20445184423/in/photolist-xNVZZ7-y6xYgV-y4eAmG-y6xYd8-qQJs2y-x9EV2H-y4eAnU-y7efzz</a:t>
            </a:r>
          </a:p>
        </p:txBody>
      </p:sp>
      <p:sp>
        <p:nvSpPr>
          <p:cNvPr id="4" name="Slide Number Placeholder 3"/>
          <p:cNvSpPr>
            <a:spLocks noGrp="1"/>
          </p:cNvSpPr>
          <p:nvPr>
            <p:ph type="sldNum" sz="quarter" idx="10"/>
          </p:nvPr>
        </p:nvSpPr>
        <p:spPr/>
        <p:txBody>
          <a:bodyPr/>
          <a:lstStyle/>
          <a:p>
            <a:fld id="{0962287D-5022-4B8F-8058-8B86B535768B}" type="slidenum">
              <a:rPr lang="en-US" smtClean="0"/>
              <a:t>16</a:t>
            </a:fld>
            <a:endParaRPr lang="en-US" dirty="0"/>
          </a:p>
        </p:txBody>
      </p:sp>
    </p:spTree>
    <p:extLst>
      <p:ext uri="{BB962C8B-B14F-4D97-AF65-F5344CB8AC3E}">
        <p14:creationId xmlns:p14="http://schemas.microsoft.com/office/powerpoint/2010/main" val="221002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latin typeface="Arial" panose="020B0604020202020204" pitchFamily="34" charset="0"/>
                <a:cs typeface="Arial" panose="020B0604020202020204" pitchFamily="34" charset="0"/>
              </a:rPr>
              <a:t>When monitoring samples show that toxin-producing harmful algae are at or above regulatory limits, shellfish harvesting areas must be closed to protect human health. Unfortunately,</a:t>
            </a:r>
            <a:r>
              <a:rPr lang="en-US" sz="1200" cap="none" baseline="0" dirty="0">
                <a:latin typeface="Arial" panose="020B0604020202020204" pitchFamily="34" charset="0"/>
                <a:cs typeface="Arial" panose="020B0604020202020204" pitchFamily="34" charset="0"/>
              </a:rPr>
              <a:t> while shellfish harvest areas are closed, watermen lose a lot of money, hurting their livelihoods. For this reason, regulators try to make sure that harvest areas are only closed when they present a clear threat to human health, and they work to close harvest for as short a time as needed. Re-opening a closed shellfish harvest area is difficult and requires that samples from the closed area test below regulatory limits for a certain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cap="non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cap="non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baseline="0" dirty="0">
                <a:latin typeface="Arial" panose="020B0604020202020204" pitchFamily="34" charset="0"/>
                <a:cs typeface="Arial" panose="020B0604020202020204" pitchFamily="34" charset="0"/>
              </a:rPr>
              <a:t>Oyster farm: https://www.flickr.com/photos/virginiaseagrant/48020420878/in/photolist-2gapd81-LUACZ7-MXCnnf-28ZBaTj-2akA7JK-2agjQJo-2akA7zM-K874rP-28wcHjH-K86VhH-LUADHG-2agjRSA-2agjRhN-LDmZLA-2agjSn3-27FDGcC-27FDF8U-28GHo7L-LUACVE-2akA892-MXCk1S-27FDDXs-Pjk6Xs-2akA8vz-28GHjEq-LUABLW-2akA8nP-2agjRu1-27FExqh-28GHmm1-2bHiiEB-MXCjgf-K873Gc-KHrmwE-2hzQNQF-2h8t11q-LUACP7-2hpEzTo-2eCYrcZ-28rNgNo-256BuM3-bhYDRp-b8yNiP-27pbGDk-256BxjY-RTAXcQ-2eyokGd-28Y8GJ6-b8yNQZ-bhYC9z</a:t>
            </a:r>
            <a:endParaRPr lang="en-US" sz="1200" cap="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17</a:t>
            </a:fld>
            <a:endParaRPr lang="en-US" dirty="0"/>
          </a:p>
        </p:txBody>
      </p:sp>
    </p:spTree>
    <p:extLst>
      <p:ext uri="{BB962C8B-B14F-4D97-AF65-F5344CB8AC3E}">
        <p14:creationId xmlns:p14="http://schemas.microsoft.com/office/powerpoint/2010/main" val="3302369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meet a scientist that does</a:t>
            </a:r>
            <a:r>
              <a:rPr lang="en-US" baseline="0" dirty="0"/>
              <a:t> harmful algae monitoring in the Chesapeake Bay…(read slide)</a:t>
            </a:r>
          </a:p>
          <a:p>
            <a:r>
              <a:rPr lang="en-US" baseline="0" dirty="0"/>
              <a:t>Now it’s your chance to help decide how to monitor for harmful algae in UnHABitable Bay! </a:t>
            </a:r>
            <a:endParaRPr lang="en-US" dirty="0"/>
          </a:p>
          <a:p>
            <a:endParaRPr lang="en-US" dirty="0"/>
          </a:p>
          <a:p>
            <a:r>
              <a:rPr lang="en-US" dirty="0"/>
              <a:t>Oyster shucking: https://www.flickr.com/photos/virginiaseagrant/21073901051</a:t>
            </a:r>
          </a:p>
        </p:txBody>
      </p:sp>
      <p:sp>
        <p:nvSpPr>
          <p:cNvPr id="4" name="Slide Number Placeholder 3"/>
          <p:cNvSpPr>
            <a:spLocks noGrp="1"/>
          </p:cNvSpPr>
          <p:nvPr>
            <p:ph type="sldNum" sz="quarter" idx="10"/>
          </p:nvPr>
        </p:nvSpPr>
        <p:spPr/>
        <p:txBody>
          <a:bodyPr/>
          <a:lstStyle/>
          <a:p>
            <a:fld id="{0962287D-5022-4B8F-8058-8B86B535768B}" type="slidenum">
              <a:rPr lang="en-US" smtClean="0"/>
              <a:t>18</a:t>
            </a:fld>
            <a:endParaRPr lang="en-US" dirty="0"/>
          </a:p>
        </p:txBody>
      </p:sp>
    </p:spTree>
    <p:extLst>
      <p:ext uri="{BB962C8B-B14F-4D97-AF65-F5344CB8AC3E}">
        <p14:creationId xmlns:p14="http://schemas.microsoft.com/office/powerpoint/2010/main" val="136614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do the Harmful Algae</a:t>
            </a:r>
            <a:r>
              <a:rPr lang="en-US" baseline="0" dirty="0"/>
              <a:t> Monitoring Activity </a:t>
            </a:r>
            <a:r>
              <a:rPr lang="en-US" dirty="0"/>
              <a:t>now, see the Procedure in the lesson plan.)</a:t>
            </a:r>
          </a:p>
          <a:p>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19</a:t>
            </a:fld>
            <a:endParaRPr lang="en-US" dirty="0"/>
          </a:p>
        </p:txBody>
      </p:sp>
    </p:spTree>
    <p:extLst>
      <p:ext uri="{BB962C8B-B14F-4D97-AF65-F5344CB8AC3E}">
        <p14:creationId xmlns:p14="http://schemas.microsoft.com/office/powerpoint/2010/main" val="255659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harmful algae, what it is, and how people monitor it to ensure public health and safety.</a:t>
            </a:r>
          </a:p>
        </p:txBody>
      </p:sp>
      <p:sp>
        <p:nvSpPr>
          <p:cNvPr id="4" name="Slide Number Placeholder 3"/>
          <p:cNvSpPr>
            <a:spLocks noGrp="1"/>
          </p:cNvSpPr>
          <p:nvPr>
            <p:ph type="sldNum" sz="quarter" idx="10"/>
          </p:nvPr>
        </p:nvSpPr>
        <p:spPr/>
        <p:txBody>
          <a:bodyPr/>
          <a:lstStyle/>
          <a:p>
            <a:fld id="{0962287D-5022-4B8F-8058-8B86B535768B}" type="slidenum">
              <a:rPr lang="en-US" smtClean="0"/>
              <a:t>2</a:t>
            </a:fld>
            <a:endParaRPr lang="en-US" dirty="0"/>
          </a:p>
        </p:txBody>
      </p:sp>
    </p:spTree>
    <p:extLst>
      <p:ext uri="{BB962C8B-B14F-4D97-AF65-F5344CB8AC3E}">
        <p14:creationId xmlns:p14="http://schemas.microsoft.com/office/powerpoint/2010/main" val="2035437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these results</a:t>
            </a:r>
            <a:r>
              <a:rPr lang="en-US" baseline="0" dirty="0"/>
              <a:t> when all groups are ready.</a:t>
            </a:r>
          </a:p>
          <a:p>
            <a:endParaRPr lang="en-US" baseline="0" dirty="0"/>
          </a:p>
          <a:p>
            <a:r>
              <a:rPr lang="en-US" baseline="0" dirty="0"/>
              <a:t>(This table matches the table in the </a:t>
            </a:r>
            <a:r>
              <a:rPr lang="en-US" sz="1200" kern="1200" dirty="0">
                <a:solidFill>
                  <a:schemeClr val="tx1"/>
                </a:solidFill>
                <a:effectLst/>
                <a:latin typeface="+mn-lt"/>
                <a:ea typeface="+mn-ea"/>
                <a:cs typeface="+mn-cs"/>
              </a:rPr>
              <a:t>Harmful Algae Monitoring Activity_ANSWER_KEY.docx.)</a:t>
            </a:r>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20</a:t>
            </a:fld>
            <a:endParaRPr lang="en-US" dirty="0"/>
          </a:p>
        </p:txBody>
      </p:sp>
    </p:spTree>
    <p:extLst>
      <p:ext uri="{BB962C8B-B14F-4D97-AF65-F5344CB8AC3E}">
        <p14:creationId xmlns:p14="http://schemas.microsoft.com/office/powerpoint/2010/main" val="1547550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as a backdrop</a:t>
            </a:r>
            <a:r>
              <a:rPr lang="en-US" baseline="0" dirty="0"/>
              <a:t> to discuss any of the worksheet questions as a whole class. This is the same map from the </a:t>
            </a:r>
            <a:r>
              <a:rPr lang="en-US" sz="1200" kern="1200" dirty="0">
                <a:solidFill>
                  <a:schemeClr val="tx1"/>
                </a:solidFill>
                <a:effectLst/>
                <a:latin typeface="+mn-lt"/>
                <a:ea typeface="+mn-ea"/>
                <a:cs typeface="+mn-cs"/>
              </a:rPr>
              <a:t>Group Activity Sheet.docx.</a:t>
            </a:r>
            <a:r>
              <a:rPr lang="en-US" baseline="0" dirty="0"/>
              <a:t>)</a:t>
            </a:r>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21</a:t>
            </a:fld>
            <a:endParaRPr lang="en-US" dirty="0"/>
          </a:p>
        </p:txBody>
      </p:sp>
    </p:spTree>
    <p:extLst>
      <p:ext uri="{BB962C8B-B14F-4D97-AF65-F5344CB8AC3E}">
        <p14:creationId xmlns:p14="http://schemas.microsoft.com/office/powerpoint/2010/main" val="387934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a:t>
            </a:r>
            <a:r>
              <a:rPr lang="en-US" baseline="0" dirty="0"/>
              <a:t> and shellfish samples aren’t the only way that scientists are monitoring the Chesapeake Bay for harmful algae…let’s take a look at some of the new methods they are using to help provide early-warning and protect human health from harmful algae…</a:t>
            </a:r>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22</a:t>
            </a:fld>
            <a:endParaRPr lang="en-US" dirty="0"/>
          </a:p>
        </p:txBody>
      </p:sp>
    </p:spTree>
    <p:extLst>
      <p:ext uri="{BB962C8B-B14F-4D97-AF65-F5344CB8AC3E}">
        <p14:creationId xmlns:p14="http://schemas.microsoft.com/office/powerpoint/2010/main" val="1087544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new method of monitoring for harmful algae toxins is to deploy SPATTs, or Solid Phase Adsorption Toxin Tracking devices, into the water. These handmade discs enclose a material that toxins in the water will adsorb to over the 1-6 week deployment period, then the discs are brought back to the lab, and the toxins on the disc can be identified and quantified. SPATTs can be deployed on their own, or in combination with water and shellfish samples.  </a:t>
            </a:r>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23</a:t>
            </a:fld>
            <a:endParaRPr lang="en-US" dirty="0"/>
          </a:p>
        </p:txBody>
      </p:sp>
    </p:spTree>
    <p:extLst>
      <p:ext uri="{BB962C8B-B14F-4D97-AF65-F5344CB8AC3E}">
        <p14:creationId xmlns:p14="http://schemas.microsoft.com/office/powerpoint/2010/main" val="322942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of detecting</a:t>
            </a:r>
            <a:r>
              <a:rPr lang="en-US" baseline="0" dirty="0"/>
              <a:t> harmful algal blooms over a large area is to use special satellite imagery that can detect specific pigments in the water, produced by algae. Scientists can use the data from the satellite images to create maps of harmful algae blooms for areas much larger than most sampling would allow for.</a:t>
            </a:r>
            <a:endParaRPr lang="en-US" dirty="0"/>
          </a:p>
          <a:p>
            <a:endParaRPr lang="en-US" dirty="0"/>
          </a:p>
          <a:p>
            <a:r>
              <a:rPr lang="en-US" dirty="0"/>
              <a:t>Satellite: https://earthobservatory.nasa.gov/blogs/earthmatters/2018/08/24/how-scientists-are-tracking-red-tides-with-satellites-and-smartphones/</a:t>
            </a:r>
          </a:p>
          <a:p>
            <a:r>
              <a:rPr lang="en-US" dirty="0"/>
              <a:t>Chlorophyll: https://commons.wikimedia.org/wiki/File:Phytoplankton_Kalifornien.jpg</a:t>
            </a:r>
          </a:p>
        </p:txBody>
      </p:sp>
      <p:sp>
        <p:nvSpPr>
          <p:cNvPr id="4" name="Slide Number Placeholder 3"/>
          <p:cNvSpPr>
            <a:spLocks noGrp="1"/>
          </p:cNvSpPr>
          <p:nvPr>
            <p:ph type="sldNum" sz="quarter" idx="10"/>
          </p:nvPr>
        </p:nvSpPr>
        <p:spPr/>
        <p:txBody>
          <a:bodyPr/>
          <a:lstStyle/>
          <a:p>
            <a:fld id="{0962287D-5022-4B8F-8058-8B86B535768B}" type="slidenum">
              <a:rPr lang="en-US" smtClean="0"/>
              <a:t>24</a:t>
            </a:fld>
            <a:endParaRPr lang="en-US" dirty="0"/>
          </a:p>
        </p:txBody>
      </p:sp>
    </p:spTree>
    <p:extLst>
      <p:ext uri="{BB962C8B-B14F-4D97-AF65-F5344CB8AC3E}">
        <p14:creationId xmlns:p14="http://schemas.microsoft.com/office/powerpoint/2010/main" val="2871221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more recent additions to</a:t>
            </a:r>
            <a:r>
              <a:rPr lang="en-US" baseline="0" dirty="0"/>
              <a:t> the Chesapeake Bay harmful algae monitoring tool-kit is the IFCB, or Imaging FlowCytobot. This is essentially a robot that can be deployed into the water where it will take tiny water samples how ever often you set it to, and it will take photographs of every single phytoplankton in the water sample. A computer back at land then uses the photos to identify, categorize, and count the number of each type of algae. This technology may help scientists spot a harmful algal bloom before it happens!</a:t>
            </a:r>
            <a:endParaRPr lang="en-US" dirty="0"/>
          </a:p>
        </p:txBody>
      </p:sp>
      <p:sp>
        <p:nvSpPr>
          <p:cNvPr id="4" name="Slide Number Placeholder 3"/>
          <p:cNvSpPr>
            <a:spLocks noGrp="1"/>
          </p:cNvSpPr>
          <p:nvPr>
            <p:ph type="sldNum" sz="quarter" idx="10"/>
          </p:nvPr>
        </p:nvSpPr>
        <p:spPr/>
        <p:txBody>
          <a:bodyPr/>
          <a:lstStyle/>
          <a:p>
            <a:fld id="{0962287D-5022-4B8F-8058-8B86B535768B}" type="slidenum">
              <a:rPr lang="en-US" smtClean="0"/>
              <a:t>25</a:t>
            </a:fld>
            <a:endParaRPr lang="en-US" dirty="0"/>
          </a:p>
        </p:txBody>
      </p:sp>
    </p:spTree>
    <p:extLst>
      <p:ext uri="{BB962C8B-B14F-4D97-AF65-F5344CB8AC3E}">
        <p14:creationId xmlns:p14="http://schemas.microsoft.com/office/powerpoint/2010/main" val="344385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harmful algae?</a:t>
            </a:r>
          </a:p>
        </p:txBody>
      </p:sp>
      <p:sp>
        <p:nvSpPr>
          <p:cNvPr id="4" name="Slide Number Placeholder 3"/>
          <p:cNvSpPr>
            <a:spLocks noGrp="1"/>
          </p:cNvSpPr>
          <p:nvPr>
            <p:ph type="sldNum" sz="quarter" idx="10"/>
          </p:nvPr>
        </p:nvSpPr>
        <p:spPr/>
        <p:txBody>
          <a:bodyPr/>
          <a:lstStyle/>
          <a:p>
            <a:fld id="{0962287D-5022-4B8F-8058-8B86B535768B}" type="slidenum">
              <a:rPr lang="en-US" smtClean="0"/>
              <a:t>3</a:t>
            </a:fld>
            <a:endParaRPr lang="en-US" dirty="0"/>
          </a:p>
        </p:txBody>
      </p:sp>
    </p:spTree>
    <p:extLst>
      <p:ext uri="{BB962C8B-B14F-4D97-AF65-F5344CB8AC3E}">
        <p14:creationId xmlns:p14="http://schemas.microsoft.com/office/powerpoint/2010/main" val="383809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Harmful algae are phytoplankton (reminder definition of phytoplankton in orange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…that naturally produce toxins or are able to form large patches in the water that can use-up oxygen from the water and block sunlight…harming other animals and plants in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Harmful algae can have negative impacts on water quality, ecosystem and organismal health, recreation, human health and seafood safety for humans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a:p>
            <a:r>
              <a:rPr lang="en-US" sz="1200" kern="1200" dirty="0">
                <a:solidFill>
                  <a:schemeClr val="tx1"/>
                </a:solidFill>
                <a:effectLst/>
                <a:latin typeface="+mn-lt"/>
                <a:ea typeface="+mn-ea"/>
                <a:cs typeface="+mn-cs"/>
              </a:rPr>
              <a:t>Fisher, R. J. (2012). Health concerns for people and wildlife. In J. Brown, L. Mohan, K. Dell &amp; C. Zillmer (Eds.), </a:t>
            </a:r>
            <a:r>
              <a:rPr lang="en-US" sz="1200" i="1" kern="1200" dirty="0">
                <a:solidFill>
                  <a:schemeClr val="tx1"/>
                </a:solidFill>
                <a:effectLst/>
                <a:latin typeface="+mn-lt"/>
                <a:ea typeface="+mn-ea"/>
                <a:cs typeface="+mn-cs"/>
              </a:rPr>
              <a:t>One ocean</a:t>
            </a:r>
            <a:r>
              <a:rPr lang="en-US" sz="1200" kern="1200" dirty="0">
                <a:solidFill>
                  <a:schemeClr val="tx1"/>
                </a:solidFill>
                <a:effectLst/>
                <a:latin typeface="+mn-lt"/>
                <a:ea typeface="+mn-ea"/>
                <a:cs typeface="+mn-cs"/>
              </a:rPr>
              <a:t> (pp. 88-103). Retrieved from </a:t>
            </a:r>
            <a:r>
              <a:rPr lang="en-US" sz="1200" u="sng" kern="1200" dirty="0">
                <a:solidFill>
                  <a:schemeClr val="tx1"/>
                </a:solidFill>
                <a:effectLst/>
                <a:latin typeface="+mn-lt"/>
                <a:ea typeface="+mn-ea"/>
                <a:cs typeface="+mn-cs"/>
                <a:hlinkClick r:id="rId3"/>
              </a:rPr>
              <a:t>https://www.nationalgeographic.org/media/one-ocean-teacher-guide/</a:t>
            </a:r>
            <a:r>
              <a:rPr lang="en-US" sz="1200" kern="1200" dirty="0">
                <a:solidFill>
                  <a:schemeClr val="tx1"/>
                </a:solidFill>
                <a:effectLst/>
                <a:latin typeface="+mn-lt"/>
                <a:ea typeface="+mn-ea"/>
                <a:cs typeface="+mn-cs"/>
              </a:rPr>
              <a:t> </a:t>
            </a:r>
          </a:p>
          <a:p>
            <a:endParaRPr lang="en-US" baseline="0" dirty="0"/>
          </a:p>
        </p:txBody>
      </p:sp>
      <p:sp>
        <p:nvSpPr>
          <p:cNvPr id="4" name="Slide Number Placeholder 3"/>
          <p:cNvSpPr>
            <a:spLocks noGrp="1"/>
          </p:cNvSpPr>
          <p:nvPr>
            <p:ph type="sldNum" sz="quarter" idx="10"/>
          </p:nvPr>
        </p:nvSpPr>
        <p:spPr/>
        <p:txBody>
          <a:bodyPr/>
          <a:lstStyle/>
          <a:p>
            <a:fld id="{A8774D61-52B8-45B7-800B-D0339C188D52}" type="slidenum">
              <a:rPr lang="en-US" smtClean="0"/>
              <a:t>4</a:t>
            </a:fld>
            <a:endParaRPr lang="en-US" dirty="0"/>
          </a:p>
        </p:txBody>
      </p:sp>
    </p:spTree>
    <p:extLst>
      <p:ext uri="{BB962C8B-B14F-4D97-AF65-F5344CB8AC3E}">
        <p14:creationId xmlns:p14="http://schemas.microsoft.com/office/powerpoint/2010/main" val="25935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environmental conditions are right, some species of harmful algae can form large patches called: Harmful algal blooms (aka HABs).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“bloom” occurs</a:t>
            </a:r>
            <a:r>
              <a:rPr lang="en-US" baseline="0" dirty="0"/>
              <a:t> when there is a sudden increase in harmful algae </a:t>
            </a:r>
            <a:r>
              <a:rPr lang="en-US" u="sng" baseline="0" dirty="0"/>
              <a:t>cell concentration </a:t>
            </a:r>
            <a:r>
              <a:rPr lang="en-US" baseline="0" dirty="0"/>
              <a:t>in an area. Generally, blooms are made up of only one or a few species of algae.</a:t>
            </a:r>
          </a:p>
          <a:p>
            <a:r>
              <a:rPr lang="en-US" baseline="0" dirty="0"/>
              <a:t>These events generally only last from a few days to a few weeks and they occur at different times of the year for different algae species.</a:t>
            </a:r>
          </a:p>
          <a:p>
            <a:r>
              <a:rPr lang="en-US" baseline="0" dirty="0"/>
              <a:t>You may have also heard these events referred to as…red water, red tide, or brown tide. As we’ve seen, this is because some species of algae are reddish or brownish and when the cell concentration in the water is high enough, the color of the water appears darker.</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 bloom: https://www.flickr.com/photos/vims_photos/36386965016/ </a:t>
            </a:r>
          </a:p>
          <a:p>
            <a:endParaRPr lang="en-US" baseline="0" dirty="0"/>
          </a:p>
        </p:txBody>
      </p:sp>
      <p:sp>
        <p:nvSpPr>
          <p:cNvPr id="4" name="Slide Number Placeholder 3"/>
          <p:cNvSpPr>
            <a:spLocks noGrp="1"/>
          </p:cNvSpPr>
          <p:nvPr>
            <p:ph type="sldNum" sz="quarter" idx="10"/>
          </p:nvPr>
        </p:nvSpPr>
        <p:spPr/>
        <p:txBody>
          <a:bodyPr/>
          <a:lstStyle/>
          <a:p>
            <a:fld id="{A8774D61-52B8-45B7-800B-D0339C188D52}" type="slidenum">
              <a:rPr lang="en-US" smtClean="0"/>
              <a:t>5</a:t>
            </a:fld>
            <a:endParaRPr lang="en-US" dirty="0"/>
          </a:p>
        </p:txBody>
      </p:sp>
    </p:spTree>
    <p:extLst>
      <p:ext uri="{BB962C8B-B14F-4D97-AF65-F5344CB8AC3E}">
        <p14:creationId xmlns:p14="http://schemas.microsoft.com/office/powerpoint/2010/main" val="64867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some recent harmful algal blooms have looked like. (These pictures were taken from an airplane</a:t>
            </a:r>
            <a:r>
              <a:rPr lang="en-US" baseline="0" dirty="0"/>
              <a:t> by a VIMS HAB researcher Dr. Wolfgang Vogelbein.)</a:t>
            </a:r>
          </a:p>
          <a:p>
            <a:r>
              <a:rPr lang="en-US" baseline="0" dirty="0"/>
              <a:t>Notice how streaky and patchy these blooms can be! The wind and currents can move these blooms around fairly rapidly, within minutes to hours!</a:t>
            </a:r>
          </a:p>
          <a:p>
            <a:r>
              <a:rPr lang="en-US" baseline="0" dirty="0"/>
              <a:t>Each of these two blooms is predominantly made-up of just one harmful algae species, on the left: </a:t>
            </a:r>
            <a:r>
              <a:rPr lang="en-US" i="1" baseline="0" dirty="0"/>
              <a:t>Margalefidinium polykrikoides </a:t>
            </a:r>
            <a:r>
              <a:rPr lang="en-US" i="0" baseline="0" dirty="0"/>
              <a:t>(or “Marge” for short!)</a:t>
            </a:r>
            <a:r>
              <a:rPr lang="en-US" baseline="0" dirty="0"/>
              <a:t>, and on the right: </a:t>
            </a:r>
            <a:r>
              <a:rPr lang="en-US" i="1" baseline="0" dirty="0"/>
              <a:t>Alexandrium monilatum </a:t>
            </a:r>
            <a:r>
              <a:rPr lang="en-US" i="0" baseline="0" dirty="0"/>
              <a:t>(or “Amon” for short, pronounced A-mon)</a:t>
            </a:r>
            <a:r>
              <a:rPr lang="en-US" baseline="0" dirty="0"/>
              <a:t>. </a:t>
            </a:r>
          </a:p>
          <a:p>
            <a:r>
              <a:rPr lang="en-US" baseline="0" dirty="0"/>
              <a:t>These are just two of the common bloom-forming HAB species we get in the Chesapeake…</a:t>
            </a:r>
          </a:p>
          <a:p>
            <a:endParaRPr lang="en-US" baseline="0" dirty="0"/>
          </a:p>
          <a:p>
            <a:r>
              <a:rPr lang="en-US" b="1" u="sng" baseline="0" dirty="0"/>
              <a:t>Pronunciation guide</a:t>
            </a:r>
          </a:p>
          <a:p>
            <a:r>
              <a:rPr lang="en-US" baseline="0" dirty="0"/>
              <a:t>Alexandrium monilatum (Alex-and-REE-um mon-ill-ate-um): https://www.flickr.com/photos/myfwc/8621534507</a:t>
            </a:r>
          </a:p>
          <a:p>
            <a:r>
              <a:rPr lang="en-US" baseline="0" dirty="0"/>
              <a:t>Margalefidinium polykrikoides (Mar-</a:t>
            </a:r>
            <a:r>
              <a:rPr lang="en-US" baseline="0" dirty="0" err="1"/>
              <a:t>ga</a:t>
            </a:r>
            <a:r>
              <a:rPr lang="en-US" baseline="0" dirty="0"/>
              <a:t>-</a:t>
            </a:r>
            <a:r>
              <a:rPr lang="en-US" baseline="0" dirty="0" err="1"/>
              <a:t>lef</a:t>
            </a:r>
            <a:r>
              <a:rPr lang="en-US" baseline="0" dirty="0"/>
              <a:t>-</a:t>
            </a:r>
            <a:r>
              <a:rPr lang="en-US" baseline="0" dirty="0" err="1"/>
              <a:t>i</a:t>
            </a:r>
            <a:r>
              <a:rPr lang="en-US" baseline="0" dirty="0"/>
              <a:t>-din-EE-um </a:t>
            </a:r>
            <a:r>
              <a:rPr lang="en-US" baseline="0" dirty="0" err="1"/>
              <a:t>polly</a:t>
            </a:r>
            <a:r>
              <a:rPr lang="en-US" baseline="0" dirty="0"/>
              <a:t>-</a:t>
            </a:r>
            <a:r>
              <a:rPr lang="en-US" baseline="0" dirty="0" err="1"/>
              <a:t>krick</a:t>
            </a:r>
            <a:r>
              <a:rPr lang="en-US" baseline="0" dirty="0"/>
              <a:t>-OY-DEES):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Marge</a:t>
            </a:r>
            <a:r>
              <a:rPr lang="en-US" baseline="0" dirty="0"/>
              <a:t> bloom (left): https://www.flickr.com/photos/vims_photos/36400022846/</a:t>
            </a:r>
            <a:endParaRPr lang="en-US" dirty="0"/>
          </a:p>
          <a:p>
            <a:r>
              <a:rPr lang="en-US" dirty="0"/>
              <a:t>Amon bloom (right): https://www.flickr.com/photos/vims_photos/36432451225/</a:t>
            </a:r>
          </a:p>
        </p:txBody>
      </p:sp>
      <p:sp>
        <p:nvSpPr>
          <p:cNvPr id="4" name="Slide Number Placeholder 3"/>
          <p:cNvSpPr>
            <a:spLocks noGrp="1"/>
          </p:cNvSpPr>
          <p:nvPr>
            <p:ph type="sldNum" sz="quarter" idx="10"/>
          </p:nvPr>
        </p:nvSpPr>
        <p:spPr/>
        <p:txBody>
          <a:bodyPr/>
          <a:lstStyle/>
          <a:p>
            <a:fld id="{0962287D-5022-4B8F-8058-8B86B535768B}" type="slidenum">
              <a:rPr lang="en-US" smtClean="0"/>
              <a:t>6</a:t>
            </a:fld>
            <a:endParaRPr lang="en-US" dirty="0"/>
          </a:p>
        </p:txBody>
      </p:sp>
    </p:spTree>
    <p:extLst>
      <p:ext uri="{BB962C8B-B14F-4D97-AF65-F5344CB8AC3E}">
        <p14:creationId xmlns:p14="http://schemas.microsoft.com/office/powerpoint/2010/main" val="65865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 all, there are at least 37 known species of harmful algae in the Chesapeake Bay. Some of these, like </a:t>
            </a:r>
            <a:r>
              <a:rPr lang="en-US" i="0" dirty="0"/>
              <a:t>“Marge”</a:t>
            </a:r>
            <a:r>
              <a:rPr lang="en-US" i="0" baseline="0" dirty="0"/>
              <a:t> </a:t>
            </a:r>
            <a:r>
              <a:rPr lang="en-US" baseline="0" dirty="0"/>
              <a:t>and “Amon” turn the water red. While others, like “Karlo” and “</a:t>
            </a:r>
            <a:r>
              <a:rPr lang="en-US" baseline="0" dirty="0" err="1"/>
              <a:t>Proro</a:t>
            </a:r>
            <a:r>
              <a:rPr lang="en-US" baseline="0" dirty="0"/>
              <a:t>” are associated with fish kills, and still others, like </a:t>
            </a:r>
            <a:r>
              <a:rPr lang="en-US" i="1" baseline="0" dirty="0"/>
              <a:t>Dinophysis </a:t>
            </a:r>
            <a:r>
              <a:rPr lang="en-US" i="0" baseline="0" dirty="0"/>
              <a:t>(pronounced: DINO-</a:t>
            </a:r>
            <a:r>
              <a:rPr lang="en-US" i="0" baseline="0" dirty="0" err="1"/>
              <a:t>fy</a:t>
            </a:r>
            <a:r>
              <a:rPr lang="en-US" i="0" baseline="0" dirty="0"/>
              <a:t>-sis), </a:t>
            </a:r>
            <a:r>
              <a:rPr lang="en-US" baseline="0" dirty="0"/>
              <a:t>don’t form blooms, but produces a toxin that can cause Diarrhetic Shellfish Poisoning…a human illness.</a:t>
            </a:r>
          </a:p>
          <a:p>
            <a:r>
              <a:rPr lang="en-US" baseline="0" dirty="0"/>
              <a:t>	</a:t>
            </a:r>
          </a:p>
          <a:p>
            <a:r>
              <a:rPr lang="en-US" b="1" u="sng" baseline="0" dirty="0"/>
              <a:t>Credits, pronunciation, and definitions</a:t>
            </a:r>
          </a:p>
          <a:p>
            <a:r>
              <a:rPr lang="en-US" baseline="0" dirty="0"/>
              <a:t>Alexandrium monilatum (Alex-and-REE-um mon-ill-ate-um): https://www.flickr.com/photos/myfwc/8621534507</a:t>
            </a:r>
          </a:p>
          <a:p>
            <a:r>
              <a:rPr lang="en-US" baseline="0" dirty="0"/>
              <a:t>Margalefidinium polykrikoides (Mar-</a:t>
            </a:r>
            <a:r>
              <a:rPr lang="en-US" baseline="0" dirty="0" err="1"/>
              <a:t>ga</a:t>
            </a:r>
            <a:r>
              <a:rPr lang="en-US" baseline="0" dirty="0"/>
              <a:t>-</a:t>
            </a:r>
            <a:r>
              <a:rPr lang="en-US" baseline="0" dirty="0" err="1"/>
              <a:t>lef</a:t>
            </a:r>
            <a:r>
              <a:rPr lang="en-US" baseline="0" dirty="0"/>
              <a:t>-</a:t>
            </a:r>
            <a:r>
              <a:rPr lang="en-US" baseline="0" dirty="0" err="1"/>
              <a:t>i</a:t>
            </a:r>
            <a:r>
              <a:rPr lang="en-US" baseline="0" dirty="0"/>
              <a:t>-din-EE-um </a:t>
            </a:r>
            <a:r>
              <a:rPr lang="en-US" baseline="0" dirty="0" err="1"/>
              <a:t>polly</a:t>
            </a:r>
            <a:r>
              <a:rPr lang="en-US" baseline="0" dirty="0"/>
              <a:t>-</a:t>
            </a:r>
            <a:r>
              <a:rPr lang="en-US" baseline="0" dirty="0" err="1"/>
              <a:t>krick</a:t>
            </a:r>
            <a:r>
              <a:rPr lang="en-US" baseline="0" dirty="0"/>
              <a:t>-OY-DEES): https://www.flickr.com/photos/myfwc/5842734422</a:t>
            </a:r>
          </a:p>
          <a:p>
            <a:r>
              <a:rPr lang="en-US" baseline="0" dirty="0"/>
              <a:t>Dinophysis acuminata (DINO-</a:t>
            </a:r>
            <a:r>
              <a:rPr lang="en-US" baseline="0" dirty="0" err="1"/>
              <a:t>fy</a:t>
            </a:r>
            <a:r>
              <a:rPr lang="en-US" baseline="0" dirty="0"/>
              <a:t>-sis ah-QUEUE-mi-</a:t>
            </a:r>
            <a:r>
              <a:rPr lang="en-US" baseline="0" dirty="0" err="1"/>
              <a:t>nata</a:t>
            </a:r>
            <a:r>
              <a:rPr lang="en-US" baseline="0" dirty="0"/>
              <a:t>): https://www.flickr.com/photos/myfwc/8622944494</a:t>
            </a:r>
          </a:p>
          <a:p>
            <a:r>
              <a:rPr lang="en-US" baseline="0" dirty="0"/>
              <a:t>Prorocentrum cordatum (PRO-row-scent-rum CORE-dot-um): https://www.flickr.com/photos/noaaphotolib/16086541862</a:t>
            </a:r>
          </a:p>
          <a:p>
            <a:r>
              <a:rPr lang="en-US" baseline="0" dirty="0"/>
              <a:t>Karlodinium veneficum (CAR-lo-din-EE-um </a:t>
            </a:r>
            <a:r>
              <a:rPr lang="en-US" baseline="0" dirty="0" err="1"/>
              <a:t>ven</a:t>
            </a:r>
            <a:r>
              <a:rPr lang="en-US" baseline="0" dirty="0"/>
              <a:t>-eff-ick-um): https://www.flickr.com/photos/myfwc/8678782150</a:t>
            </a:r>
          </a:p>
          <a:p>
            <a:r>
              <a:rPr lang="en-US" baseline="0" dirty="0"/>
              <a:t>Diarrhetic (Die-ah-ret-</a:t>
            </a:r>
            <a:r>
              <a:rPr lang="en-US" baseline="0" dirty="0" err="1"/>
              <a:t>ic</a:t>
            </a:r>
            <a:r>
              <a:rPr lang="en-US" baseline="0" dirty="0"/>
              <a:t>): of or relating to diarrhea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Marshall, H. G., Egerton, T. A., Johnson, R., Semcheski, M., Bowman, N., &amp; Mansfield, N. (2008). </a:t>
            </a:r>
            <a:r>
              <a:rPr lang="en-US" sz="1200" i="1" kern="1200" dirty="0">
                <a:solidFill>
                  <a:schemeClr val="tx1"/>
                </a:solidFill>
                <a:effectLst/>
                <a:latin typeface="+mn-lt"/>
                <a:ea typeface="+mn-ea"/>
                <a:cs typeface="+mn-cs"/>
              </a:rPr>
              <a:t>Re-occurring harmful algal blooms in the tidal waters of Virginia, USA. </a:t>
            </a:r>
            <a:r>
              <a:rPr lang="en-US" sz="1200" kern="1200" dirty="0">
                <a:solidFill>
                  <a:schemeClr val="tx1"/>
                </a:solidFill>
                <a:effectLst/>
                <a:latin typeface="+mn-lt"/>
                <a:ea typeface="+mn-ea"/>
                <a:cs typeface="+mn-cs"/>
              </a:rPr>
              <a:t>Ocean Sciences Meeting; March 2-7, 2008; Orlando, Florida. </a:t>
            </a:r>
          </a:p>
          <a:p>
            <a:endParaRPr lang="en-US" baseline="0" dirty="0"/>
          </a:p>
        </p:txBody>
      </p:sp>
      <p:sp>
        <p:nvSpPr>
          <p:cNvPr id="4" name="Slide Number Placeholder 3"/>
          <p:cNvSpPr>
            <a:spLocks noGrp="1"/>
          </p:cNvSpPr>
          <p:nvPr>
            <p:ph type="sldNum" sz="quarter" idx="10"/>
          </p:nvPr>
        </p:nvSpPr>
        <p:spPr/>
        <p:txBody>
          <a:bodyPr/>
          <a:lstStyle/>
          <a:p>
            <a:fld id="{2553FF80-8A6D-4D41-A990-2D52082E0121}" type="slidenum">
              <a:rPr lang="en-US" smtClean="0"/>
              <a:t>7</a:t>
            </a:fld>
            <a:endParaRPr lang="en-US" dirty="0"/>
          </a:p>
        </p:txBody>
      </p:sp>
    </p:spTree>
    <p:extLst>
      <p:ext uri="{BB962C8B-B14F-4D97-AF65-F5344CB8AC3E}">
        <p14:creationId xmlns:p14="http://schemas.microsoft.com/office/powerpoint/2010/main" val="298908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focus on non-bloom-forming, toxin-producing</a:t>
            </a:r>
            <a:r>
              <a:rPr lang="en-US" baseline="0" dirty="0"/>
              <a:t> harmful algae that pose a risk to human health, like </a:t>
            </a:r>
            <a:r>
              <a:rPr lang="en-US" i="1" baseline="0" dirty="0"/>
              <a:t>Dinophysis. Dinophysis</a:t>
            </a:r>
            <a:r>
              <a:rPr lang="en-US" i="0" baseline="0" dirty="0"/>
              <a:t> produces okadaic acid, the toxin responsible for causing Diarrhetic Shellfish Poisoning. So, to start…how does the toxin okadaic acid, created by this microscopic organism, end up in oysters? </a:t>
            </a:r>
            <a:r>
              <a:rPr lang="en-US" baseline="0" dirty="0"/>
              <a:t>	</a:t>
            </a:r>
          </a:p>
          <a:p>
            <a:endParaRPr lang="en-US" baseline="0" dirty="0"/>
          </a:p>
          <a:p>
            <a:r>
              <a:rPr lang="en-US" b="1" u="sng" baseline="0" dirty="0"/>
              <a:t>Pronunciation guide:</a:t>
            </a:r>
          </a:p>
          <a:p>
            <a:r>
              <a:rPr lang="en-US" b="0" u="none" baseline="0" dirty="0"/>
              <a:t>Okadaic acid (OAK-a-day-ick)</a:t>
            </a:r>
          </a:p>
          <a:p>
            <a:endParaRPr lang="en-US" baseline="0" dirty="0"/>
          </a:p>
          <a:p>
            <a:endParaRPr lang="en-US" baseline="0" dirty="0"/>
          </a:p>
          <a:p>
            <a:r>
              <a:rPr lang="en-US" baseline="0" dirty="0"/>
              <a:t>Dinophysis acuminata: https://www.flickr.com/photos/myfwc/8622944494</a:t>
            </a:r>
          </a:p>
        </p:txBody>
      </p:sp>
      <p:sp>
        <p:nvSpPr>
          <p:cNvPr id="4" name="Slide Number Placeholder 3"/>
          <p:cNvSpPr>
            <a:spLocks noGrp="1"/>
          </p:cNvSpPr>
          <p:nvPr>
            <p:ph type="sldNum" sz="quarter" idx="10"/>
          </p:nvPr>
        </p:nvSpPr>
        <p:spPr/>
        <p:txBody>
          <a:bodyPr/>
          <a:lstStyle/>
          <a:p>
            <a:fld id="{2553FF80-8A6D-4D41-A990-2D52082E0121}" type="slidenum">
              <a:rPr lang="en-US" smtClean="0"/>
              <a:t>8</a:t>
            </a:fld>
            <a:endParaRPr lang="en-US" dirty="0"/>
          </a:p>
        </p:txBody>
      </p:sp>
    </p:spTree>
    <p:extLst>
      <p:ext uri="{BB962C8B-B14F-4D97-AF65-F5344CB8AC3E}">
        <p14:creationId xmlns:p14="http://schemas.microsoft.com/office/powerpoint/2010/main" val="38018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i="0" baseline="0" dirty="0"/>
              <a:t>nd how would a scientist track the toxins </a:t>
            </a:r>
            <a:r>
              <a:rPr lang="en-US" i="1" baseline="0" dirty="0"/>
              <a:t>Dinophysis</a:t>
            </a:r>
            <a:r>
              <a:rPr lang="en-US" i="0" baseline="0" dirty="0"/>
              <a:t> produces?</a:t>
            </a:r>
          </a:p>
          <a:p>
            <a:r>
              <a:rPr lang="en-US" baseline="0" dirty="0"/>
              <a:t>	</a:t>
            </a:r>
          </a:p>
          <a:p>
            <a:r>
              <a:rPr lang="en-US" baseline="0" dirty="0"/>
              <a:t>Oysters: https://www.flickr.com/photos/virginiaseagrant/49018370878/in/photolist-2hFzXTu-2hFDEUa-2hFDEov-2hFzWXm-2hFCCqy-2hFDDWJ-2hFDFjP-2hFCDEc-2hFDEYU-2hFDEQH-2hFzXjZ-2hFzXeD-2hFzX9J-2hFzX6h-2hFCCEm-2hFCCA3-2hFCCx2-2hFzVx7-27kfJuL-28ZBdES-2gapCbq-27FDDG7-REcD6i-27LPkzd-28ZBbV9-256BwxN-28ZBeJf-SH28DN-27qGEGC-LDn11U-28ZBhhm-K874ZT-LQYZQq-26Kz6q5-2gapdhe-28GHpcb-2gapd81-LUACZ7-MXCnnf-28ZBaTj-2akA7JK-2agjQJo-2akA7zM-K874rP-28wcHjH-K86VhH-LUADHG-2agjRSA-2agjRhN-LDmZLA</a:t>
            </a:r>
          </a:p>
          <a:p>
            <a:r>
              <a:rPr lang="en-US" baseline="0" dirty="0"/>
              <a:t>Dinophysis acuminata: https://www.flickr.com/photos/myfwc/8622944494</a:t>
            </a:r>
          </a:p>
        </p:txBody>
      </p:sp>
      <p:sp>
        <p:nvSpPr>
          <p:cNvPr id="4" name="Slide Number Placeholder 3"/>
          <p:cNvSpPr>
            <a:spLocks noGrp="1"/>
          </p:cNvSpPr>
          <p:nvPr>
            <p:ph type="sldNum" sz="quarter" idx="10"/>
          </p:nvPr>
        </p:nvSpPr>
        <p:spPr/>
        <p:txBody>
          <a:bodyPr/>
          <a:lstStyle/>
          <a:p>
            <a:fld id="{2553FF80-8A6D-4D41-A990-2D52082E0121}" type="slidenum">
              <a:rPr lang="en-US" smtClean="0"/>
              <a:t>9</a:t>
            </a:fld>
            <a:endParaRPr lang="en-US" dirty="0"/>
          </a:p>
        </p:txBody>
      </p:sp>
    </p:spTree>
    <p:extLst>
      <p:ext uri="{BB962C8B-B14F-4D97-AF65-F5344CB8AC3E}">
        <p14:creationId xmlns:p14="http://schemas.microsoft.com/office/powerpoint/2010/main" val="3592857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118523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16649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97569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8326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133377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39692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3284316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338198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24838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962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646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175730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135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687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2865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9322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6982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6842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1233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438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7628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030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2863945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181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2624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7932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7610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6196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2609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6750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82005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0698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023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3600946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33137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3081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8090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1913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83651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368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0706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3886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2060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016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1590720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9541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469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62903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70560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32993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F5059-B135-4C70-B603-F3783344A8E5}"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3050-46C4-49DA-9BE0-AF83D42776CD}" type="slidenum">
              <a:rPr lang="en-US" smtClean="0"/>
              <a:t>‹#›</a:t>
            </a:fld>
            <a:endParaRPr lang="en-US" dirty="0"/>
          </a:p>
        </p:txBody>
      </p:sp>
    </p:spTree>
    <p:extLst>
      <p:ext uri="{BB962C8B-B14F-4D97-AF65-F5344CB8AC3E}">
        <p14:creationId xmlns:p14="http://schemas.microsoft.com/office/powerpoint/2010/main" val="197710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07968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67342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021D8FC-AFED-4699-A036-2BA3C6A71BA0}" type="datetimeFigureOut">
              <a:rPr lang="en-US" smtClean="0">
                <a:solidFill>
                  <a:prstClr val="black"/>
                </a:solidFill>
              </a:rPr>
              <a:pPr/>
              <a:t>4/5/2020</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D8480E4-66C3-4D02-9A97-5550725CDD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26701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4979-3B00-4084-BFD0-377AA6D57EB0}"/>
              </a:ext>
            </a:extLst>
          </p:cNvPr>
          <p:cNvSpPr>
            <a:spLocks noGrp="1"/>
          </p:cNvSpPr>
          <p:nvPr>
            <p:ph type="title"/>
          </p:nvPr>
        </p:nvSpPr>
        <p:spPr>
          <a:xfrm>
            <a:off x="913774" y="0"/>
            <a:ext cx="10364451" cy="1596177"/>
          </a:xfrm>
        </p:spPr>
        <p:txBody>
          <a:bodyPr/>
          <a:lstStyle/>
          <a:p>
            <a:r>
              <a:rPr lang="en-US" dirty="0"/>
              <a:t>What’s going on in the water?</a:t>
            </a:r>
          </a:p>
        </p:txBody>
      </p:sp>
      <p:pic>
        <p:nvPicPr>
          <p:cNvPr id="12" name="Picture 11">
            <a:extLst>
              <a:ext uri="{FF2B5EF4-FFF2-40B4-BE49-F238E27FC236}">
                <a16:creationId xmlns:a16="http://schemas.microsoft.com/office/drawing/2014/main" id="{DACC69FA-0A89-44E3-B2EB-88F73B17E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924" y="1243809"/>
            <a:ext cx="8018150" cy="53480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839D6103-A66C-4DFF-AD0E-8D2382ADF812}"/>
              </a:ext>
            </a:extLst>
          </p:cNvPr>
          <p:cNvSpPr txBox="1"/>
          <p:nvPr/>
        </p:nvSpPr>
        <p:spPr>
          <a:xfrm>
            <a:off x="1993935" y="6453353"/>
            <a:ext cx="8183880"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Credit: D. Gong/VIMS</a:t>
            </a:r>
          </a:p>
        </p:txBody>
      </p:sp>
    </p:spTree>
    <p:extLst>
      <p:ext uri="{BB962C8B-B14F-4D97-AF65-F5344CB8AC3E}">
        <p14:creationId xmlns:p14="http://schemas.microsoft.com/office/powerpoint/2010/main" val="133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Bioaccumulation Demo</a:t>
            </a:r>
          </a:p>
        </p:txBody>
      </p:sp>
    </p:spTree>
    <p:extLst>
      <p:ext uri="{BB962C8B-B14F-4D97-AF65-F5344CB8AC3E}">
        <p14:creationId xmlns:p14="http://schemas.microsoft.com/office/powerpoint/2010/main" val="206572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54215"/>
            <a:ext cx="10364451" cy="1596177"/>
          </a:xfrm>
        </p:spPr>
        <p:txBody>
          <a:bodyPr>
            <a:normAutofit/>
          </a:bodyPr>
          <a:lstStyle/>
          <a:p>
            <a:r>
              <a:rPr lang="en-US" sz="4000" b="1" cap="none" dirty="0">
                <a:latin typeface="Arial" panose="020B0604020202020204" pitchFamily="34" charset="0"/>
                <a:cs typeface="Arial" panose="020B0604020202020204" pitchFamily="34" charset="0"/>
              </a:rPr>
              <a:t>Bioaccumulation Discussion</a:t>
            </a:r>
          </a:p>
        </p:txBody>
      </p:sp>
      <p:sp>
        <p:nvSpPr>
          <p:cNvPr id="3" name="Content Placeholder 2"/>
          <p:cNvSpPr>
            <a:spLocks noGrp="1"/>
          </p:cNvSpPr>
          <p:nvPr>
            <p:ph sz="quarter" idx="13"/>
          </p:nvPr>
        </p:nvSpPr>
        <p:spPr>
          <a:xfrm>
            <a:off x="222027" y="2121672"/>
            <a:ext cx="4103727" cy="3424107"/>
          </a:xfrm>
        </p:spPr>
        <p:txBody>
          <a:bodyPr>
            <a:normAutofit lnSpcReduction="10000"/>
          </a:bodyPr>
          <a:lstStyle/>
          <a:p>
            <a:r>
              <a:rPr lang="en-US" sz="2400" cap="none" dirty="0">
                <a:latin typeface="Arial" panose="020B0604020202020204" pitchFamily="34" charset="0"/>
                <a:cs typeface="Arial" panose="020B0604020202020204" pitchFamily="34" charset="0"/>
              </a:rPr>
              <a:t>Oysters are </a:t>
            </a:r>
            <a:r>
              <a:rPr lang="en-US" sz="2400" b="1" cap="none" dirty="0">
                <a:latin typeface="Arial" panose="020B0604020202020204" pitchFamily="34" charset="0"/>
                <a:cs typeface="Arial" panose="020B0604020202020204" pitchFamily="34" charset="0"/>
              </a:rPr>
              <a:t>filter-feeder</a:t>
            </a:r>
            <a:r>
              <a:rPr lang="en-US" sz="2400" cap="none" dirty="0">
                <a:latin typeface="Arial" panose="020B0604020202020204" pitchFamily="34" charset="0"/>
                <a:cs typeface="Arial" panose="020B0604020202020204" pitchFamily="34" charset="0"/>
              </a:rPr>
              <a:t>s</a:t>
            </a:r>
          </a:p>
          <a:p>
            <a:r>
              <a:rPr lang="en-US" sz="2400" b="1" cap="none" dirty="0">
                <a:latin typeface="Arial" panose="020B0604020202020204" pitchFamily="34" charset="0"/>
                <a:cs typeface="Arial" panose="020B0604020202020204" pitchFamily="34" charset="0"/>
              </a:rPr>
              <a:t>Bioaccumulation</a:t>
            </a:r>
            <a:r>
              <a:rPr lang="en-US" sz="2400" cap="none" dirty="0">
                <a:latin typeface="Arial" panose="020B0604020202020204" pitchFamily="34" charset="0"/>
                <a:cs typeface="Arial" panose="020B0604020202020204" pitchFamily="34" charset="0"/>
              </a:rPr>
              <a:t> within an organism</a:t>
            </a:r>
          </a:p>
          <a:p>
            <a:r>
              <a:rPr lang="en-US" sz="2400" b="1" cap="none" dirty="0">
                <a:latin typeface="Arial" panose="020B0604020202020204" pitchFamily="34" charset="0"/>
                <a:cs typeface="Arial" panose="020B0604020202020204" pitchFamily="34" charset="0"/>
              </a:rPr>
              <a:t>Biomagnification</a:t>
            </a:r>
            <a:r>
              <a:rPr lang="en-US" sz="2400" cap="none" dirty="0">
                <a:latin typeface="Arial" panose="020B0604020202020204" pitchFamily="34" charset="0"/>
                <a:cs typeface="Arial" panose="020B0604020202020204" pitchFamily="34" charset="0"/>
              </a:rPr>
              <a:t> up the food web</a:t>
            </a:r>
          </a:p>
          <a:p>
            <a:r>
              <a:rPr lang="en-US" sz="2400" b="1" cap="none" dirty="0">
                <a:latin typeface="Arial" panose="020B0604020202020204" pitchFamily="34" charset="0"/>
                <a:cs typeface="Arial" panose="020B0604020202020204" pitchFamily="34" charset="0"/>
              </a:rPr>
              <a:t>Regulatory limit</a:t>
            </a:r>
            <a:r>
              <a:rPr lang="en-US" sz="2400" cap="none" dirty="0">
                <a:latin typeface="Arial" panose="020B0604020202020204" pitchFamily="34" charset="0"/>
                <a:cs typeface="Arial" panose="020B0604020202020204" pitchFamily="34" charset="0"/>
              </a:rPr>
              <a:t>s for toxins in shellfish</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49105">
            <a:off x="8890296" y="1282825"/>
            <a:ext cx="3352187" cy="2170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rot="610123">
            <a:off x="8603343" y="3316547"/>
            <a:ext cx="3538231"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People eating oysters. Credit: A. Devlin/VASG</a:t>
            </a:r>
          </a:p>
        </p:txBody>
      </p:sp>
      <p:grpSp>
        <p:nvGrpSpPr>
          <p:cNvPr id="11" name="Group 10"/>
          <p:cNvGrpSpPr>
            <a:grpSpLocks noChangeAspect="1"/>
          </p:cNvGrpSpPr>
          <p:nvPr/>
        </p:nvGrpSpPr>
        <p:grpSpPr>
          <a:xfrm>
            <a:off x="4325754" y="3342599"/>
            <a:ext cx="7866246" cy="3567643"/>
            <a:chOff x="-390415" y="1488638"/>
            <a:chExt cx="12174585" cy="5521637"/>
          </a:xfrm>
        </p:grpSpPr>
        <p:sp>
          <p:nvSpPr>
            <p:cNvPr id="14" name="Right Arrow 13"/>
            <p:cNvSpPr/>
            <p:nvPr/>
          </p:nvSpPr>
          <p:spPr>
            <a:xfrm rot="637631">
              <a:off x="6391266" y="3167827"/>
              <a:ext cx="2111429" cy="1640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15" y="1488638"/>
              <a:ext cx="6424827" cy="4285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TextBox 15"/>
            <p:cNvSpPr txBox="1"/>
            <p:nvPr/>
          </p:nvSpPr>
          <p:spPr>
            <a:xfrm rot="21234183">
              <a:off x="-296120" y="5433569"/>
              <a:ext cx="6651758" cy="428711"/>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Oysters</a:t>
              </a: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Credit: M. Huxford/VASG</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5430" y="2433589"/>
              <a:ext cx="3096690" cy="36810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TextBox 17"/>
            <p:cNvSpPr txBox="1"/>
            <p:nvPr/>
          </p:nvSpPr>
          <p:spPr>
            <a:xfrm>
              <a:off x="8575631" y="6009949"/>
              <a:ext cx="3208539" cy="1000326"/>
            </a:xfrm>
            <a:prstGeom prst="rect">
              <a:avLst/>
            </a:prstGeom>
            <a:solidFill>
              <a:schemeClr val="bg1"/>
            </a:solidFill>
          </p:spPr>
          <p:txBody>
            <a:bodyPr wrap="square" rtlCol="0">
              <a:spAutoFit/>
            </a:bodyPr>
            <a:lstStyle/>
            <a:p>
              <a:r>
                <a:rPr lang="en-US" sz="1200" b="1" i="1" dirty="0">
                  <a:latin typeface="Arial" panose="020B0604020202020204" pitchFamily="34" charset="0"/>
                  <a:cs typeface="Arial" panose="020B0604020202020204" pitchFamily="34" charset="0"/>
                </a:rPr>
                <a:t>Dinophysis</a:t>
              </a:r>
              <a:r>
                <a:rPr lang="en-US" sz="1200" i="1" dirty="0">
                  <a:latin typeface="Arial" panose="020B0604020202020204" pitchFamily="34" charset="0"/>
                  <a:cs typeface="Arial" panose="020B0604020202020204" pitchFamily="34" charset="0"/>
                </a:rPr>
                <a:t> acuminata.</a:t>
              </a:r>
              <a:r>
                <a:rPr lang="en-US" sz="1200" dirty="0">
                  <a:latin typeface="Arial" panose="020B0604020202020204" pitchFamily="34" charset="0"/>
                  <a:cs typeface="Arial" panose="020B0604020202020204" pitchFamily="34" charset="0"/>
                </a:rPr>
                <a:t> Credit: FWC Fish and Wildlife Research Institute</a:t>
              </a:r>
            </a:p>
          </p:txBody>
        </p:sp>
      </p:grpSp>
      <p:sp>
        <p:nvSpPr>
          <p:cNvPr id="19" name="Right Arrow 18"/>
          <p:cNvSpPr/>
          <p:nvPr/>
        </p:nvSpPr>
        <p:spPr>
          <a:xfrm rot="8938138">
            <a:off x="7249151" y="1891751"/>
            <a:ext cx="1364237" cy="1059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20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Part II: Monitoring to protect Human Health</a:t>
            </a:r>
          </a:p>
        </p:txBody>
      </p:sp>
      <p:sp>
        <p:nvSpPr>
          <p:cNvPr id="3" name="Text Placeholder 2"/>
          <p:cNvSpPr>
            <a:spLocks noGrp="1"/>
          </p:cNvSpPr>
          <p:nvPr>
            <p:ph type="body" idx="1"/>
          </p:nvPr>
        </p:nvSpPr>
        <p:spPr>
          <a:xfrm>
            <a:off x="913774" y="3647183"/>
            <a:ext cx="10351752" cy="1368183"/>
          </a:xfrm>
        </p:spPr>
        <p:txBody>
          <a:bodyPr>
            <a:normAutofit/>
          </a:bodyPr>
          <a:lstStyle/>
          <a:p>
            <a:r>
              <a:rPr lang="en-US" sz="3200" cap="none" dirty="0">
                <a:solidFill>
                  <a:schemeClr val="tx1"/>
                </a:solidFill>
                <a:latin typeface="Arial" panose="020B0604020202020204" pitchFamily="34" charset="0"/>
                <a:cs typeface="Arial" panose="020B0604020202020204" pitchFamily="34" charset="0"/>
              </a:rPr>
              <a:t>How do we prevent people from being impacted by harmful algae?</a:t>
            </a:r>
          </a:p>
        </p:txBody>
      </p:sp>
    </p:spTree>
    <p:extLst>
      <p:ext uri="{BB962C8B-B14F-4D97-AF65-F5344CB8AC3E}">
        <p14:creationId xmlns:p14="http://schemas.microsoft.com/office/powerpoint/2010/main" val="408889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449"/>
            <a:ext cx="3635278" cy="25083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968709" y="406553"/>
            <a:ext cx="10444007" cy="800100"/>
          </a:xfrm>
        </p:spPr>
        <p:txBody>
          <a:bodyPr>
            <a:noAutofit/>
          </a:bodyPr>
          <a:lstStyle/>
          <a:p>
            <a:r>
              <a:rPr lang="en-US" sz="4000" b="1" cap="none" dirty="0">
                <a:latin typeface="Arial" panose="020B0604020202020204" pitchFamily="34" charset="0"/>
                <a:cs typeface="Arial" panose="020B0604020202020204" pitchFamily="34" charset="0"/>
              </a:rPr>
              <a:t>HAB-related Human </a:t>
            </a:r>
            <a:br>
              <a:rPr lang="en-US" sz="4000" b="1" cap="none" dirty="0">
                <a:latin typeface="Arial" panose="020B0604020202020204" pitchFamily="34" charset="0"/>
                <a:cs typeface="Arial" panose="020B0604020202020204" pitchFamily="34" charset="0"/>
              </a:rPr>
            </a:br>
            <a:r>
              <a:rPr lang="en-US" sz="4000" b="1" cap="none" dirty="0">
                <a:latin typeface="Arial" panose="020B0604020202020204" pitchFamily="34" charset="0"/>
                <a:cs typeface="Arial" panose="020B0604020202020204" pitchFamily="34" charset="0"/>
              </a:rPr>
              <a:t>Poisoning Syndromes</a:t>
            </a:r>
          </a:p>
        </p:txBody>
      </p:sp>
      <p:sp>
        <p:nvSpPr>
          <p:cNvPr id="14" name="TextBox 13"/>
          <p:cNvSpPr txBox="1"/>
          <p:nvPr/>
        </p:nvSpPr>
        <p:spPr>
          <a:xfrm rot="21261831">
            <a:off x="50762" y="4935188"/>
            <a:ext cx="3785528"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Oysters. Credit: A. Devlin/VASG</a:t>
            </a:r>
          </a:p>
        </p:txBody>
      </p:sp>
      <p:graphicFrame>
        <p:nvGraphicFramePr>
          <p:cNvPr id="4" name="Diagram 3"/>
          <p:cNvGraphicFramePr/>
          <p:nvPr>
            <p:extLst>
              <p:ext uri="{D42A27DB-BD31-4B8C-83A1-F6EECF244321}">
                <p14:modId xmlns:p14="http://schemas.microsoft.com/office/powerpoint/2010/main" val="111320357"/>
              </p:ext>
            </p:extLst>
          </p:nvPr>
        </p:nvGraphicFramePr>
        <p:xfrm>
          <a:off x="3427331" y="2115525"/>
          <a:ext cx="8764669" cy="3878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962494" y="1407639"/>
            <a:ext cx="193373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HAB </a:t>
            </a:r>
          </a:p>
          <a:p>
            <a:pPr algn="ctr"/>
            <a:r>
              <a:rPr lang="en-US" sz="2000" b="1" dirty="0">
                <a:latin typeface="Arial" panose="020B0604020202020204" pitchFamily="34" charset="0"/>
                <a:cs typeface="Arial" panose="020B0604020202020204" pitchFamily="34" charset="0"/>
              </a:rPr>
              <a:t>Species</a:t>
            </a:r>
          </a:p>
        </p:txBody>
      </p:sp>
      <p:sp>
        <p:nvSpPr>
          <p:cNvPr id="12" name="TextBox 11"/>
          <p:cNvSpPr txBox="1"/>
          <p:nvPr/>
        </p:nvSpPr>
        <p:spPr>
          <a:xfrm>
            <a:off x="6238784" y="1407639"/>
            <a:ext cx="193373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 </a:t>
            </a:r>
          </a:p>
          <a:p>
            <a:pPr algn="ctr"/>
            <a:r>
              <a:rPr lang="en-US" sz="2000" b="1" dirty="0">
                <a:latin typeface="Arial" panose="020B0604020202020204" pitchFamily="34" charset="0"/>
                <a:cs typeface="Arial" panose="020B0604020202020204" pitchFamily="34" charset="0"/>
              </a:rPr>
              <a:t>Toxin</a:t>
            </a:r>
          </a:p>
        </p:txBody>
      </p:sp>
      <p:sp>
        <p:nvSpPr>
          <p:cNvPr id="13" name="TextBox 12"/>
          <p:cNvSpPr txBox="1"/>
          <p:nvPr/>
        </p:nvSpPr>
        <p:spPr>
          <a:xfrm>
            <a:off x="8948845" y="1715415"/>
            <a:ext cx="19337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Syndrome</a:t>
            </a:r>
          </a:p>
        </p:txBody>
      </p:sp>
    </p:spTree>
    <p:extLst>
      <p:ext uri="{BB962C8B-B14F-4D97-AF65-F5344CB8AC3E}">
        <p14:creationId xmlns:p14="http://schemas.microsoft.com/office/powerpoint/2010/main" val="409622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087"/>
            <a:ext cx="10364451" cy="1596177"/>
          </a:xfrm>
        </p:spPr>
        <p:txBody>
          <a:bodyPr>
            <a:normAutofit/>
          </a:bodyPr>
          <a:lstStyle/>
          <a:p>
            <a:r>
              <a:rPr lang="en-US" sz="4000" b="1" cap="none" dirty="0">
                <a:latin typeface="Arial" panose="020B0604020202020204" pitchFamily="34" charset="0"/>
                <a:cs typeface="Arial" panose="020B0604020202020204" pitchFamily="34" charset="0"/>
              </a:rPr>
              <a:t>Monitoring To Protect Human Health</a:t>
            </a:r>
          </a:p>
        </p:txBody>
      </p:sp>
      <p:sp>
        <p:nvSpPr>
          <p:cNvPr id="4" name="Content Placeholder 3"/>
          <p:cNvSpPr>
            <a:spLocks noGrp="1"/>
          </p:cNvSpPr>
          <p:nvPr>
            <p:ph sz="quarter" idx="13"/>
          </p:nvPr>
        </p:nvSpPr>
        <p:spPr/>
        <p:txBody>
          <a:bodyPr>
            <a:normAutofit/>
          </a:bodyPr>
          <a:lstStyle/>
          <a:p>
            <a:r>
              <a:rPr lang="en-US" sz="2400" cap="none" dirty="0">
                <a:latin typeface="Arial" panose="020B0604020202020204" pitchFamily="34" charset="0"/>
                <a:cs typeface="Arial" panose="020B0604020202020204" pitchFamily="34" charset="0"/>
              </a:rPr>
              <a:t>Traditional methods of monitoring for toxin-producing harmful algae include basic </a:t>
            </a:r>
            <a:r>
              <a:rPr lang="en-US" sz="2400" b="1" cap="none" dirty="0">
                <a:latin typeface="Arial" panose="020B0604020202020204" pitchFamily="34" charset="0"/>
                <a:cs typeface="Arial" panose="020B0604020202020204" pitchFamily="34" charset="0"/>
              </a:rPr>
              <a:t>water</a:t>
            </a:r>
            <a:r>
              <a:rPr lang="en-US" sz="2400" cap="none" dirty="0">
                <a:latin typeface="Arial" panose="020B0604020202020204" pitchFamily="34" charset="0"/>
                <a:cs typeface="Arial" panose="020B0604020202020204" pitchFamily="34" charset="0"/>
              </a:rPr>
              <a:t> and </a:t>
            </a:r>
            <a:r>
              <a:rPr lang="en-US" sz="2400" b="1" cap="none" dirty="0">
                <a:latin typeface="Arial" panose="020B0604020202020204" pitchFamily="34" charset="0"/>
                <a:cs typeface="Arial" panose="020B0604020202020204" pitchFamily="34" charset="0"/>
              </a:rPr>
              <a:t>shellfish </a:t>
            </a:r>
            <a:r>
              <a:rPr lang="en-US" sz="2400" cap="none" dirty="0">
                <a:latin typeface="Arial" panose="020B0604020202020204" pitchFamily="34" charset="0"/>
                <a:cs typeface="Arial" panose="020B0604020202020204" pitchFamily="34" charset="0"/>
              </a:rPr>
              <a:t>(e.g., oyster) sampling</a:t>
            </a:r>
          </a:p>
        </p:txBody>
      </p:sp>
      <p:pic>
        <p:nvPicPr>
          <p:cNvPr id="7"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6186370">
            <a:off x="6636333" y="2032582"/>
            <a:ext cx="4986633" cy="3739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rot="458216">
            <a:off x="6891085" y="6047479"/>
            <a:ext cx="3887704"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VIMS researchers monitoring for harmful algae. Credit: J. Smith/VIMS</a:t>
            </a:r>
          </a:p>
        </p:txBody>
      </p:sp>
    </p:spTree>
    <p:extLst>
      <p:ext uri="{BB962C8B-B14F-4D97-AF65-F5344CB8AC3E}">
        <p14:creationId xmlns:p14="http://schemas.microsoft.com/office/powerpoint/2010/main" val="118899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dirty="0">
                <a:latin typeface="Arial" panose="020B0604020202020204" pitchFamily="34" charset="0"/>
                <a:cs typeface="Arial" panose="020B0604020202020204" pitchFamily="34" charset="0"/>
              </a:rPr>
              <a:t>Water Samples</a:t>
            </a:r>
          </a:p>
        </p:txBody>
      </p:sp>
      <p:sp>
        <p:nvSpPr>
          <p:cNvPr id="3" name="Content Placeholder 2"/>
          <p:cNvSpPr>
            <a:spLocks noGrp="1"/>
          </p:cNvSpPr>
          <p:nvPr>
            <p:ph sz="quarter" idx="13"/>
          </p:nvPr>
        </p:nvSpPr>
        <p:spPr>
          <a:xfrm>
            <a:off x="1232272" y="2576487"/>
            <a:ext cx="5661687" cy="3424107"/>
          </a:xfrm>
        </p:spPr>
        <p:txBody>
          <a:bodyPr>
            <a:normAutofit/>
          </a:bodyPr>
          <a:lstStyle/>
          <a:p>
            <a:r>
              <a:rPr lang="en-US" sz="2400" cap="none" dirty="0">
                <a:latin typeface="Arial" panose="020B0604020202020204" pitchFamily="34" charset="0"/>
                <a:cs typeface="Arial" panose="020B0604020202020204" pitchFamily="34" charset="0"/>
              </a:rPr>
              <a:t>Collected at one point in time</a:t>
            </a:r>
          </a:p>
          <a:p>
            <a:r>
              <a:rPr lang="en-US" sz="2400" cap="none" dirty="0">
                <a:latin typeface="Arial" panose="020B0604020202020204" pitchFamily="34" charset="0"/>
                <a:cs typeface="Arial" panose="020B0604020202020204" pitchFamily="34" charset="0"/>
              </a:rPr>
              <a:t>Harmful algae cell concentration and identification </a:t>
            </a:r>
          </a:p>
          <a:p>
            <a:pPr lvl="1"/>
            <a:r>
              <a:rPr lang="en-US" sz="2400" cap="none" dirty="0">
                <a:latin typeface="Arial" panose="020B0604020202020204" pitchFamily="34" charset="0"/>
                <a:cs typeface="Arial" panose="020B0604020202020204" pitchFamily="34" charset="0"/>
              </a:rPr>
              <a:t>Microscopy </a:t>
            </a:r>
          </a:p>
          <a:p>
            <a:pPr lvl="1"/>
            <a:r>
              <a:rPr lang="en-US" sz="2400" cap="none" dirty="0">
                <a:latin typeface="Arial" panose="020B0604020202020204" pitchFamily="34" charset="0"/>
                <a:cs typeface="Arial" panose="020B0604020202020204" pitchFamily="34" charset="0"/>
              </a:rPr>
              <a:t>Genetic techniques</a:t>
            </a:r>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753724">
            <a:off x="8111288" y="501932"/>
            <a:ext cx="3918026" cy="5873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356427">
            <a:off x="7720593" y="5923260"/>
            <a:ext cx="4016689"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Water sample from an </a:t>
            </a:r>
            <a:r>
              <a:rPr lang="en-US" sz="1200" i="1" dirty="0">
                <a:latin typeface="Arial" panose="020B0604020202020204" pitchFamily="34" charset="0"/>
                <a:cs typeface="Arial" panose="020B0604020202020204" pitchFamily="34" charset="0"/>
              </a:rPr>
              <a:t>Alexandrium monilatum </a:t>
            </a:r>
            <a:r>
              <a:rPr lang="en-US" sz="1200" dirty="0">
                <a:latin typeface="Arial" panose="020B0604020202020204" pitchFamily="34" charset="0"/>
                <a:cs typeface="Arial" panose="020B0604020202020204" pitchFamily="34" charset="0"/>
              </a:rPr>
              <a:t>bloom. Credit: J. Krenn/VASG</a:t>
            </a:r>
          </a:p>
        </p:txBody>
      </p:sp>
    </p:spTree>
    <p:extLst>
      <p:ext uri="{BB962C8B-B14F-4D97-AF65-F5344CB8AC3E}">
        <p14:creationId xmlns:p14="http://schemas.microsoft.com/office/powerpoint/2010/main" val="270718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90483"/>
            <a:ext cx="10364451" cy="1596177"/>
          </a:xfrm>
        </p:spPr>
        <p:txBody>
          <a:bodyPr>
            <a:normAutofit/>
          </a:bodyPr>
          <a:lstStyle/>
          <a:p>
            <a:r>
              <a:rPr lang="en-US" sz="4000" b="1" cap="none" dirty="0">
                <a:latin typeface="Arial" panose="020B0604020202020204" pitchFamily="34" charset="0"/>
                <a:cs typeface="Arial" panose="020B0604020202020204" pitchFamily="34" charset="0"/>
              </a:rPr>
              <a:t>Shellfish Samples</a:t>
            </a:r>
          </a:p>
        </p:txBody>
      </p:sp>
      <p:sp>
        <p:nvSpPr>
          <p:cNvPr id="3" name="Content Placeholder 2"/>
          <p:cNvSpPr>
            <a:spLocks noGrp="1"/>
          </p:cNvSpPr>
          <p:nvPr>
            <p:ph sz="quarter" idx="13"/>
          </p:nvPr>
        </p:nvSpPr>
        <p:spPr>
          <a:xfrm>
            <a:off x="913775" y="2493597"/>
            <a:ext cx="3473291" cy="3424107"/>
          </a:xfrm>
        </p:spPr>
        <p:txBody>
          <a:bodyPr>
            <a:normAutofit fontScale="92500" lnSpcReduction="10000"/>
          </a:bodyPr>
          <a:lstStyle/>
          <a:p>
            <a:r>
              <a:rPr lang="en-US" sz="2400" cap="none" dirty="0">
                <a:latin typeface="Arial" panose="020B0604020202020204" pitchFamily="34" charset="0"/>
                <a:cs typeface="Arial" panose="020B0604020202020204" pitchFamily="34" charset="0"/>
              </a:rPr>
              <a:t>Filter-feeding shellfish: often mussels, but also oysters, clams, etc.</a:t>
            </a:r>
          </a:p>
          <a:p>
            <a:r>
              <a:rPr lang="en-US" sz="2400" cap="none" dirty="0">
                <a:latin typeface="Arial" panose="020B0604020202020204" pitchFamily="34" charset="0"/>
                <a:cs typeface="Arial" panose="020B0604020202020204" pitchFamily="34" charset="0"/>
              </a:rPr>
              <a:t>Deployed in the water for weeks to months</a:t>
            </a:r>
          </a:p>
          <a:p>
            <a:r>
              <a:rPr lang="en-US" sz="2400" cap="none" dirty="0">
                <a:latin typeface="Arial" panose="020B0604020202020204" pitchFamily="34" charset="0"/>
                <a:cs typeface="Arial" panose="020B0604020202020204" pitchFamily="34" charset="0"/>
              </a:rPr>
              <a:t>Harmful algae toxin concentration and identification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902" y="1693266"/>
            <a:ext cx="6945389" cy="46302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21227880">
            <a:off x="5117153" y="6161526"/>
            <a:ext cx="7095907"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Collecting an oyster sample from a cage. Credit: J. Krenn/VASG</a:t>
            </a:r>
          </a:p>
        </p:txBody>
      </p:sp>
    </p:spTree>
    <p:extLst>
      <p:ext uri="{BB962C8B-B14F-4D97-AF65-F5344CB8AC3E}">
        <p14:creationId xmlns:p14="http://schemas.microsoft.com/office/powerpoint/2010/main" val="131387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dirty="0">
                <a:latin typeface="Arial" panose="020B0604020202020204" pitchFamily="34" charset="0"/>
                <a:cs typeface="Arial" panose="020B0604020202020204" pitchFamily="34" charset="0"/>
              </a:rPr>
              <a:t>Closing Shellfish Harvest Areas</a:t>
            </a:r>
          </a:p>
        </p:txBody>
      </p:sp>
      <p:sp>
        <p:nvSpPr>
          <p:cNvPr id="4" name="Content Placeholder 3"/>
          <p:cNvSpPr>
            <a:spLocks noGrp="1"/>
          </p:cNvSpPr>
          <p:nvPr>
            <p:ph sz="quarter" idx="13"/>
          </p:nvPr>
        </p:nvSpPr>
        <p:spPr>
          <a:xfrm>
            <a:off x="220325" y="2314031"/>
            <a:ext cx="5908174" cy="5021639"/>
          </a:xfrm>
        </p:spPr>
        <p:txBody>
          <a:bodyPr>
            <a:noAutofit/>
          </a:bodyPr>
          <a:lstStyle/>
          <a:p>
            <a:r>
              <a:rPr lang="en-US" sz="2400" cap="none" dirty="0">
                <a:latin typeface="Arial" panose="020B0604020202020204" pitchFamily="34" charset="0"/>
                <a:cs typeface="Arial" panose="020B0604020202020204" pitchFamily="34" charset="0"/>
              </a:rPr>
              <a:t>Occurs when toxin-producing harmful algae are </a:t>
            </a:r>
            <a:r>
              <a:rPr lang="en-US" sz="2400" b="1" cap="none" dirty="0">
                <a:latin typeface="Arial" panose="020B0604020202020204" pitchFamily="34" charset="0"/>
                <a:cs typeface="Arial" panose="020B0604020202020204" pitchFamily="34" charset="0"/>
              </a:rPr>
              <a:t>at or above regulatory limits</a:t>
            </a:r>
          </a:p>
          <a:p>
            <a:r>
              <a:rPr lang="en-US" sz="2400" cap="none" dirty="0">
                <a:latin typeface="Arial" panose="020B0604020202020204" pitchFamily="34" charset="0"/>
                <a:cs typeface="Arial" panose="020B0604020202020204" pitchFamily="34" charset="0"/>
              </a:rPr>
              <a:t>Necessary to protect human health</a:t>
            </a:r>
          </a:p>
          <a:p>
            <a:r>
              <a:rPr lang="en-US" sz="2400" cap="none" dirty="0">
                <a:latin typeface="Arial" panose="020B0604020202020204" pitchFamily="34" charset="0"/>
                <a:cs typeface="Arial" panose="020B0604020202020204" pitchFamily="34" charset="0"/>
              </a:rPr>
              <a:t>Leads to watermen losing money</a:t>
            </a:r>
          </a:p>
          <a:p>
            <a:r>
              <a:rPr lang="en-US" sz="2400" cap="none" dirty="0">
                <a:latin typeface="Arial" panose="020B0604020202020204" pitchFamily="34" charset="0"/>
                <a:cs typeface="Arial" panose="020B0604020202020204" pitchFamily="34" charset="0"/>
              </a:rPr>
              <a:t>Re-opening is difficult, requires samples test below regulatory limits for a certain time period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0942">
            <a:off x="6358536" y="2180075"/>
            <a:ext cx="5758084" cy="3841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rot="319927">
            <a:off x="6070399" y="5878645"/>
            <a:ext cx="5958326" cy="280524"/>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An oyster farm in a shellfish harvest area. Credit: A. Devlin/VASG</a:t>
            </a:r>
          </a:p>
        </p:txBody>
      </p:sp>
    </p:spTree>
    <p:extLst>
      <p:ext uri="{BB962C8B-B14F-4D97-AF65-F5344CB8AC3E}">
        <p14:creationId xmlns:p14="http://schemas.microsoft.com/office/powerpoint/2010/main" val="66029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15911"/>
            <a:ext cx="10364451" cy="1596177"/>
          </a:xfrm>
        </p:spPr>
        <p:txBody>
          <a:bodyPr>
            <a:normAutofit/>
          </a:bodyPr>
          <a:lstStyle/>
          <a:p>
            <a:r>
              <a:rPr lang="en-US" sz="4000" b="1" cap="none" dirty="0">
                <a:latin typeface="Arial" panose="020B0604020202020204" pitchFamily="34" charset="0"/>
                <a:cs typeface="Arial" panose="020B0604020202020204" pitchFamily="34" charset="0"/>
              </a:rPr>
              <a:t>Meet a Scientist: Sarah Pease</a:t>
            </a:r>
          </a:p>
        </p:txBody>
      </p:sp>
      <p:sp>
        <p:nvSpPr>
          <p:cNvPr id="3" name="Content Placeholder 2"/>
          <p:cNvSpPr>
            <a:spLocks noGrp="1"/>
          </p:cNvSpPr>
          <p:nvPr>
            <p:ph sz="quarter" idx="13"/>
          </p:nvPr>
        </p:nvSpPr>
        <p:spPr>
          <a:xfrm>
            <a:off x="0" y="1468099"/>
            <a:ext cx="9056077" cy="5393584"/>
          </a:xfrm>
        </p:spPr>
        <p:txBody>
          <a:bodyPr>
            <a:normAutofit/>
          </a:bodyPr>
          <a:lstStyle/>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I study marine science at the Virginia Institute of Marine Science (VIMS), where I work with harmful algae and oysters. I am researching how harmful algae affect oysters and how harmful algal toxins bioaccumulate in oysters in the</a:t>
            </a:r>
          </a:p>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Chesapeake Bay. </a:t>
            </a:r>
          </a:p>
          <a:p>
            <a:pPr marL="0" indent="0">
              <a:lnSpc>
                <a:spcPct val="110000"/>
              </a:lnSpc>
              <a:spcBef>
                <a:spcPts val="0"/>
              </a:spcBef>
              <a:buNone/>
            </a:pPr>
            <a:endParaRPr lang="en-US" sz="2400" cap="none" dirty="0">
              <a:latin typeface="Arial" panose="020B0604020202020204" pitchFamily="34" charset="0"/>
              <a:cs typeface="Arial" panose="020B0604020202020204" pitchFamily="34" charset="0"/>
            </a:endParaRPr>
          </a:p>
          <a:p>
            <a:pPr marL="0" indent="0">
              <a:lnSpc>
                <a:spcPct val="110000"/>
              </a:lnSpc>
              <a:spcBef>
                <a:spcPts val="0"/>
              </a:spcBef>
              <a:buNone/>
            </a:pPr>
            <a:endParaRPr lang="en-US" sz="2400" cap="none" dirty="0">
              <a:latin typeface="Arial" panose="020B0604020202020204" pitchFamily="34" charset="0"/>
              <a:cs typeface="Arial" panose="020B0604020202020204" pitchFamily="34" charset="0"/>
            </a:endParaRPr>
          </a:p>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This next activity is based on work that                                           I did for my own research, using harmful </a:t>
            </a:r>
          </a:p>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algae cell concentration data to determine </a:t>
            </a:r>
          </a:p>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where to deploy shellfish for harmful algae</a:t>
            </a:r>
          </a:p>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toxin monitoring around the Chesapeake </a:t>
            </a:r>
          </a:p>
          <a:p>
            <a:pPr marL="0" indent="0">
              <a:lnSpc>
                <a:spcPct val="110000"/>
              </a:lnSpc>
              <a:spcBef>
                <a:spcPts val="0"/>
              </a:spcBef>
              <a:buNone/>
            </a:pPr>
            <a:r>
              <a:rPr lang="en-US" sz="2400" cap="none" dirty="0">
                <a:latin typeface="Arial" panose="020B0604020202020204" pitchFamily="34" charset="0"/>
                <a:cs typeface="Arial" panose="020B0604020202020204" pitchFamily="34" charset="0"/>
              </a:rPr>
              <a:t>Bay.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5621">
            <a:off x="5967822" y="2966045"/>
            <a:ext cx="5202829" cy="34685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282" t="-1054" r="6154" b="7380"/>
          <a:stretch/>
        </p:blipFill>
        <p:spPr>
          <a:xfrm rot="6015848">
            <a:off x="8883101" y="1434908"/>
            <a:ext cx="3444608" cy="2931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75437">
            <a:off x="8937631" y="4242210"/>
            <a:ext cx="3120631"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PhD student Sarah Pease holding an oyster cage. Credit: S. Pease/VIMS</a:t>
            </a:r>
          </a:p>
        </p:txBody>
      </p:sp>
      <p:sp>
        <p:nvSpPr>
          <p:cNvPr id="8" name="TextBox 7"/>
          <p:cNvSpPr txBox="1"/>
          <p:nvPr/>
        </p:nvSpPr>
        <p:spPr>
          <a:xfrm rot="20958184">
            <a:off x="6175676" y="6318468"/>
            <a:ext cx="5384226" cy="276999"/>
          </a:xfrm>
          <a:prstGeom prst="rect">
            <a:avLst/>
          </a:prstGeom>
          <a:solidFill>
            <a:schemeClr val="bg1"/>
          </a:solidFill>
        </p:spPr>
        <p:txBody>
          <a:bodyPr wrap="square" rtlCol="0">
            <a:spAutoFit/>
          </a:bodyPr>
          <a:lstStyle/>
          <a:p>
            <a:pPr algn="r"/>
            <a:r>
              <a:rPr lang="en-US" sz="1200" dirty="0">
                <a:latin typeface="Arial" panose="020B0604020202020204" pitchFamily="34" charset="0"/>
                <a:cs typeface="Arial" panose="020B0604020202020204" pitchFamily="34" charset="0"/>
              </a:rPr>
              <a:t>PhD student Sarah Pease shucking oysters. Credit: J. Krenn/VASG</a:t>
            </a:r>
          </a:p>
        </p:txBody>
      </p:sp>
    </p:spTree>
    <p:extLst>
      <p:ext uri="{BB962C8B-B14F-4D97-AF65-F5344CB8AC3E}">
        <p14:creationId xmlns:p14="http://schemas.microsoft.com/office/powerpoint/2010/main" val="142046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Arial" panose="020B0604020202020204" pitchFamily="34" charset="0"/>
                <a:cs typeface="Arial" panose="020B0604020202020204" pitchFamily="34" charset="0"/>
              </a:rPr>
              <a:t>Harmful Algae Monitoring Activity</a:t>
            </a:r>
          </a:p>
        </p:txBody>
      </p:sp>
    </p:spTree>
    <p:extLst>
      <p:ext uri="{BB962C8B-B14F-4D97-AF65-F5344CB8AC3E}">
        <p14:creationId xmlns:p14="http://schemas.microsoft.com/office/powerpoint/2010/main" val="63208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16"/>
          <a:stretch/>
        </p:blipFill>
        <p:spPr>
          <a:xfrm>
            <a:off x="3184327" y="2216110"/>
            <a:ext cx="4868187" cy="3780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rot="21206206">
            <a:off x="3614001" y="5867442"/>
            <a:ext cx="4266638"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Researcher Dr. Kimberly Reece using an instrument to measure water quality. Credit: S. Pease/VIMS</a:t>
            </a:r>
          </a:p>
        </p:txBody>
      </p:sp>
      <p:sp>
        <p:nvSpPr>
          <p:cNvPr id="2" name="Title 1"/>
          <p:cNvSpPr>
            <a:spLocks noGrp="1"/>
          </p:cNvSpPr>
          <p:nvPr>
            <p:ph type="ctrTitle"/>
          </p:nvPr>
        </p:nvSpPr>
        <p:spPr>
          <a:xfrm>
            <a:off x="1524000" y="0"/>
            <a:ext cx="9144000" cy="1936376"/>
          </a:xfrm>
        </p:spPr>
        <p:txBody>
          <a:bodyPr>
            <a:normAutofit/>
          </a:bodyPr>
          <a:lstStyle/>
          <a:p>
            <a:r>
              <a:rPr lang="en-US" sz="6000" b="1" cap="none" dirty="0">
                <a:latin typeface="Arial" panose="020B0604020202020204" pitchFamily="34" charset="0"/>
                <a:cs typeface="Arial" panose="020B0604020202020204" pitchFamily="34" charset="0"/>
              </a:rPr>
              <a:t>TINY KILLERS: </a:t>
            </a:r>
            <a:br>
              <a:rPr lang="en-US" sz="4400" b="1" cap="none" dirty="0">
                <a:latin typeface="Arial" panose="020B0604020202020204" pitchFamily="34" charset="0"/>
                <a:cs typeface="Arial" panose="020B0604020202020204" pitchFamily="34" charset="0"/>
              </a:rPr>
            </a:br>
            <a:r>
              <a:rPr lang="en-US" sz="4400" b="1" cap="none" dirty="0">
                <a:latin typeface="Arial" panose="020B0604020202020204" pitchFamily="34" charset="0"/>
                <a:cs typeface="Arial" panose="020B0604020202020204" pitchFamily="34" charset="0"/>
              </a:rPr>
              <a:t>Monitoring Harmful Algae</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6860"/>
          <a:stretch/>
        </p:blipFill>
        <p:spPr>
          <a:xfrm rot="6460625">
            <a:off x="7987351" y="2299397"/>
            <a:ext cx="4076373" cy="41800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3E36FFA4-6F16-47FA-9B94-007E791BAC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55745">
            <a:off x="-276474" y="2477449"/>
            <a:ext cx="4534185" cy="3400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rot="190381">
            <a:off x="77608" y="6134388"/>
            <a:ext cx="3569080" cy="646331"/>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A Solid Phase Adsorption Toxin Tracking (or SPATT) disc after it has been removed from the water. Credit: S. Pease/VIMS</a:t>
            </a:r>
          </a:p>
        </p:txBody>
      </p:sp>
      <p:sp>
        <p:nvSpPr>
          <p:cNvPr id="10" name="TextBox 9"/>
          <p:cNvSpPr txBox="1"/>
          <p:nvPr/>
        </p:nvSpPr>
        <p:spPr>
          <a:xfrm rot="706052">
            <a:off x="7468038" y="6065267"/>
            <a:ext cx="4364011"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Masters student Michelle Onofrio sieving water samples to collect phytoplankton. Credit: S. Pease/VIMS</a:t>
            </a:r>
          </a:p>
        </p:txBody>
      </p:sp>
    </p:spTree>
    <p:extLst>
      <p:ext uri="{BB962C8B-B14F-4D97-AF65-F5344CB8AC3E}">
        <p14:creationId xmlns:p14="http://schemas.microsoft.com/office/powerpoint/2010/main" val="3913575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6144525"/>
              </p:ext>
            </p:extLst>
          </p:nvPr>
        </p:nvGraphicFramePr>
        <p:xfrm>
          <a:off x="123091" y="1793632"/>
          <a:ext cx="11841481" cy="4111992"/>
        </p:xfrm>
        <a:graphic>
          <a:graphicData uri="http://schemas.openxmlformats.org/drawingml/2006/table">
            <a:tbl>
              <a:tblPr firstRow="1" firstCol="1" bandRow="1">
                <a:tableStyleId>{5C22544A-7EE6-4342-B048-85BDC9FD1C3A}</a:tableStyleId>
              </a:tblPr>
              <a:tblGrid>
                <a:gridCol w="1600201">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gridCol w="1280160">
                  <a:extLst>
                    <a:ext uri="{9D8B030D-6E8A-4147-A177-3AD203B41FA5}">
                      <a16:colId xmlns:a16="http://schemas.microsoft.com/office/drawing/2014/main" val="20005"/>
                    </a:ext>
                  </a:extLst>
                </a:gridCol>
                <a:gridCol w="1280160">
                  <a:extLst>
                    <a:ext uri="{9D8B030D-6E8A-4147-A177-3AD203B41FA5}">
                      <a16:colId xmlns:a16="http://schemas.microsoft.com/office/drawing/2014/main" val="20006"/>
                    </a:ext>
                  </a:extLst>
                </a:gridCol>
                <a:gridCol w="1280160">
                  <a:extLst>
                    <a:ext uri="{9D8B030D-6E8A-4147-A177-3AD203B41FA5}">
                      <a16:colId xmlns:a16="http://schemas.microsoft.com/office/drawing/2014/main" val="20007"/>
                    </a:ext>
                  </a:extLst>
                </a:gridCol>
                <a:gridCol w="1280160">
                  <a:extLst>
                    <a:ext uri="{9D8B030D-6E8A-4147-A177-3AD203B41FA5}">
                      <a16:colId xmlns:a16="http://schemas.microsoft.com/office/drawing/2014/main" val="20008"/>
                    </a:ext>
                  </a:extLst>
                </a:gridCol>
              </a:tblGrid>
              <a:tr h="32038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gridSpan="8">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Site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585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Season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gridSpan="2">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1"/>
                  </a:ext>
                </a:extLst>
              </a:tr>
              <a:tr h="66585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B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B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B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B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 toxin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2"/>
                  </a:ext>
                </a:extLst>
              </a:tr>
              <a:tr h="66585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Winter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76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48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3"/>
                  </a:ext>
                </a:extLst>
              </a:tr>
              <a:tr h="66585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Spring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50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4"/>
                  </a:ext>
                </a:extLst>
              </a:tr>
              <a:tr h="66585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Summer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122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684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5"/>
                  </a:ext>
                </a:extLst>
              </a:tr>
              <a:tr h="32038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Fall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1854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43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97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normAutofit/>
          </a:bodyPr>
          <a:lstStyle/>
          <a:p>
            <a:r>
              <a:rPr lang="en-US" sz="4000" b="1" cap="none" dirty="0">
                <a:latin typeface="Arial" panose="020B0604020202020204" pitchFamily="34" charset="0"/>
                <a:cs typeface="Arial" panose="020B0604020202020204" pitchFamily="34" charset="0"/>
              </a:rPr>
              <a:t>Lab Results</a:t>
            </a:r>
          </a:p>
        </p:txBody>
      </p:sp>
    </p:spTree>
    <p:extLst>
      <p:ext uri="{BB962C8B-B14F-4D97-AF65-F5344CB8AC3E}">
        <p14:creationId xmlns:p14="http://schemas.microsoft.com/office/powerpoint/2010/main" val="126005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63" y="-268588"/>
            <a:ext cx="10364451" cy="1596177"/>
          </a:xfrm>
        </p:spPr>
        <p:txBody>
          <a:bodyPr>
            <a:normAutofit/>
          </a:bodyPr>
          <a:lstStyle/>
          <a:p>
            <a:r>
              <a:rPr lang="en-US" sz="4000" b="1" cap="none" dirty="0">
                <a:latin typeface="Arial" panose="020B0604020202020204" pitchFamily="34" charset="0"/>
                <a:cs typeface="Arial" panose="020B0604020202020204" pitchFamily="34" charset="0"/>
              </a:rPr>
              <a:t>Monitoring Discussion</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53079" y="893929"/>
            <a:ext cx="8545818" cy="59504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10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Part III: Advancements in Monitoring</a:t>
            </a:r>
          </a:p>
        </p:txBody>
      </p:sp>
      <p:sp>
        <p:nvSpPr>
          <p:cNvPr id="3" name="Text Placeholder 2"/>
          <p:cNvSpPr>
            <a:spLocks noGrp="1"/>
          </p:cNvSpPr>
          <p:nvPr>
            <p:ph type="body" idx="1"/>
          </p:nvPr>
        </p:nvSpPr>
        <p:spPr/>
        <p:txBody>
          <a:bodyPr>
            <a:normAutofit/>
          </a:bodyPr>
          <a:lstStyle/>
          <a:p>
            <a:r>
              <a:rPr lang="en-US" sz="3200" cap="none" dirty="0">
                <a:solidFill>
                  <a:schemeClr val="tx1"/>
                </a:solidFill>
                <a:latin typeface="Arial" panose="020B0604020202020204" pitchFamily="34" charset="0"/>
                <a:cs typeface="Arial" panose="020B0604020202020204" pitchFamily="34" charset="0"/>
              </a:rPr>
              <a:t>What does the future of harmful algae monitoring in the Chesapeake Bay look like?</a:t>
            </a:r>
          </a:p>
        </p:txBody>
      </p:sp>
    </p:spTree>
    <p:extLst>
      <p:ext uri="{BB962C8B-B14F-4D97-AF65-F5344CB8AC3E}">
        <p14:creationId xmlns:p14="http://schemas.microsoft.com/office/powerpoint/2010/main" val="33902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70784"/>
            <a:ext cx="10364451" cy="1596177"/>
          </a:xfrm>
        </p:spPr>
        <p:txBody>
          <a:bodyPr>
            <a:normAutofit/>
          </a:bodyPr>
          <a:lstStyle/>
          <a:p>
            <a:r>
              <a:rPr lang="en-US" sz="4000" b="1" u="sng" cap="none" dirty="0">
                <a:latin typeface="Arial" panose="020B0604020202020204" pitchFamily="34" charset="0"/>
                <a:cs typeface="Arial" panose="020B0604020202020204" pitchFamily="34" charset="0"/>
              </a:rPr>
              <a:t>S</a:t>
            </a:r>
            <a:r>
              <a:rPr lang="en-US" sz="4000" b="1" cap="none" dirty="0">
                <a:latin typeface="Arial" panose="020B0604020202020204" pitchFamily="34" charset="0"/>
                <a:cs typeface="Arial" panose="020B0604020202020204" pitchFamily="34" charset="0"/>
              </a:rPr>
              <a:t>olid </a:t>
            </a:r>
            <a:r>
              <a:rPr lang="en-US" sz="4000" b="1" u="sng" cap="none" dirty="0">
                <a:latin typeface="Arial" panose="020B0604020202020204" pitchFamily="34" charset="0"/>
                <a:cs typeface="Arial" panose="020B0604020202020204" pitchFamily="34" charset="0"/>
              </a:rPr>
              <a:t>P</a:t>
            </a:r>
            <a:r>
              <a:rPr lang="en-US" sz="4000" b="1" cap="none" dirty="0">
                <a:latin typeface="Arial" panose="020B0604020202020204" pitchFamily="34" charset="0"/>
                <a:cs typeface="Arial" panose="020B0604020202020204" pitchFamily="34" charset="0"/>
              </a:rPr>
              <a:t>hase </a:t>
            </a:r>
            <a:r>
              <a:rPr lang="en-US" sz="4000" b="1" u="sng" cap="none" dirty="0">
                <a:latin typeface="Arial" panose="020B0604020202020204" pitchFamily="34" charset="0"/>
                <a:cs typeface="Arial" panose="020B0604020202020204" pitchFamily="34" charset="0"/>
              </a:rPr>
              <a:t>A</a:t>
            </a:r>
            <a:r>
              <a:rPr lang="en-US" sz="4000" b="1" cap="none" dirty="0">
                <a:latin typeface="Arial" panose="020B0604020202020204" pitchFamily="34" charset="0"/>
                <a:cs typeface="Arial" panose="020B0604020202020204" pitchFamily="34" charset="0"/>
              </a:rPr>
              <a:t>dsorption </a:t>
            </a:r>
            <a:r>
              <a:rPr lang="en-US" sz="4000" b="1" u="sng" cap="none" dirty="0">
                <a:latin typeface="Arial" panose="020B0604020202020204" pitchFamily="34" charset="0"/>
                <a:cs typeface="Arial" panose="020B0604020202020204" pitchFamily="34" charset="0"/>
              </a:rPr>
              <a:t>T</a:t>
            </a:r>
            <a:r>
              <a:rPr lang="en-US" sz="4000" b="1" cap="none" dirty="0">
                <a:latin typeface="Arial" panose="020B0604020202020204" pitchFamily="34" charset="0"/>
                <a:cs typeface="Arial" panose="020B0604020202020204" pitchFamily="34" charset="0"/>
              </a:rPr>
              <a:t>oxin </a:t>
            </a:r>
            <a:r>
              <a:rPr lang="en-US" sz="4000" b="1" u="sng" cap="none" dirty="0">
                <a:latin typeface="Arial" panose="020B0604020202020204" pitchFamily="34" charset="0"/>
                <a:cs typeface="Arial" panose="020B0604020202020204" pitchFamily="34" charset="0"/>
              </a:rPr>
              <a:t>T</a:t>
            </a:r>
            <a:r>
              <a:rPr lang="en-US" sz="4000" b="1" cap="none" dirty="0">
                <a:latin typeface="Arial" panose="020B0604020202020204" pitchFamily="34" charset="0"/>
                <a:cs typeface="Arial" panose="020B0604020202020204" pitchFamily="34" charset="0"/>
              </a:rPr>
              <a:t>racking Devices (SPATTs)</a:t>
            </a:r>
          </a:p>
        </p:txBody>
      </p:sp>
      <p:sp>
        <p:nvSpPr>
          <p:cNvPr id="8" name="Content Placeholder 7">
            <a:extLst>
              <a:ext uri="{FF2B5EF4-FFF2-40B4-BE49-F238E27FC236}">
                <a16:creationId xmlns:a16="http://schemas.microsoft.com/office/drawing/2014/main" id="{9F9131F6-E5AA-4939-A9DE-ECF0FFD7CB45}"/>
              </a:ext>
            </a:extLst>
          </p:cNvPr>
          <p:cNvSpPr>
            <a:spLocks noGrp="1"/>
          </p:cNvSpPr>
          <p:nvPr>
            <p:ph sz="quarter" idx="13"/>
          </p:nvPr>
        </p:nvSpPr>
        <p:spPr>
          <a:xfrm>
            <a:off x="3811735" y="2385300"/>
            <a:ext cx="4568529" cy="2421101"/>
          </a:xfrm>
        </p:spPr>
        <p:txBody>
          <a:bodyPr>
            <a:noAutofit/>
          </a:bodyPr>
          <a:lstStyle/>
          <a:p>
            <a:pPr algn="ctr"/>
            <a:r>
              <a:rPr lang="en-US" sz="2400" cap="none" dirty="0">
                <a:latin typeface="Arial" panose="020B0604020202020204" pitchFamily="34" charset="0"/>
                <a:cs typeface="Arial" panose="020B0604020202020204" pitchFamily="34" charset="0"/>
              </a:rPr>
              <a:t>Handmade sampling device</a:t>
            </a:r>
          </a:p>
          <a:p>
            <a:pPr algn="ctr"/>
            <a:r>
              <a:rPr lang="en-US" sz="2400" cap="none" dirty="0">
                <a:latin typeface="Arial" panose="020B0604020202020204" pitchFamily="34" charset="0"/>
                <a:cs typeface="Arial" panose="020B0604020202020204" pitchFamily="34" charset="0"/>
              </a:rPr>
              <a:t>Toxins adsorb onto the SPATT</a:t>
            </a:r>
          </a:p>
          <a:p>
            <a:pPr algn="ctr"/>
            <a:r>
              <a:rPr lang="en-US" sz="2400" cap="none" dirty="0">
                <a:latin typeface="Arial" panose="020B0604020202020204" pitchFamily="34" charset="0"/>
                <a:cs typeface="Arial" panose="020B0604020202020204" pitchFamily="34" charset="0"/>
              </a:rPr>
              <a:t>Deployed in the water for      1-6 weeks</a:t>
            </a:r>
          </a:p>
          <a:p>
            <a:pPr algn="ctr"/>
            <a:r>
              <a:rPr lang="en-US" sz="2400" cap="none" dirty="0">
                <a:latin typeface="Arial" panose="020B0604020202020204" pitchFamily="34" charset="0"/>
                <a:cs typeface="Arial" panose="020B0604020202020204" pitchFamily="34" charset="0"/>
              </a:rPr>
              <a:t>Harmful algae toxin concentration and identification</a:t>
            </a:r>
          </a:p>
        </p:txBody>
      </p:sp>
      <p:pic>
        <p:nvPicPr>
          <p:cNvPr id="4" name="Picture 3">
            <a:extLst>
              <a:ext uri="{FF2B5EF4-FFF2-40B4-BE49-F238E27FC236}">
                <a16:creationId xmlns:a16="http://schemas.microsoft.com/office/drawing/2014/main" id="{D59B2BF6-7CBB-4695-AABA-041288955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8140" y="2093119"/>
            <a:ext cx="4925571" cy="36941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3E36FFA4-6F16-47FA-9B94-007E791BA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108848">
            <a:off x="7811502" y="2196273"/>
            <a:ext cx="4730145" cy="3547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335851">
            <a:off x="8066514" y="6203479"/>
            <a:ext cx="3742533"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A SPATT disc after it has been removed from the water. Credit: S. Pease/VIMS</a:t>
            </a:r>
          </a:p>
        </p:txBody>
      </p:sp>
      <p:sp>
        <p:nvSpPr>
          <p:cNvPr id="7" name="TextBox 6"/>
          <p:cNvSpPr txBox="1"/>
          <p:nvPr/>
        </p:nvSpPr>
        <p:spPr>
          <a:xfrm rot="21266387">
            <a:off x="282828" y="6209196"/>
            <a:ext cx="3885261"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A new SPATT disc being prepared in the lab. Credit:  S. Pease/VIMS</a:t>
            </a:r>
          </a:p>
        </p:txBody>
      </p:sp>
    </p:spTree>
    <p:extLst>
      <p:ext uri="{BB962C8B-B14F-4D97-AF65-F5344CB8AC3E}">
        <p14:creationId xmlns:p14="http://schemas.microsoft.com/office/powerpoint/2010/main" val="353581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73155"/>
            <a:ext cx="10364451" cy="1596177"/>
          </a:xfrm>
        </p:spPr>
        <p:txBody>
          <a:bodyPr>
            <a:normAutofit/>
          </a:bodyPr>
          <a:lstStyle/>
          <a:p>
            <a:r>
              <a:rPr lang="en-US" sz="4000" b="1" cap="none" dirty="0">
                <a:latin typeface="Arial" panose="020B0604020202020204" pitchFamily="34" charset="0"/>
                <a:cs typeface="Arial" panose="020B0604020202020204" pitchFamily="34" charset="0"/>
              </a:rPr>
              <a:t>Satellite Imagery</a:t>
            </a: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7060" y="986065"/>
            <a:ext cx="4307086" cy="32314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21269863">
            <a:off x="9594" y="4049229"/>
            <a:ext cx="3735265"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The Terra satellite. Credit: NASA</a:t>
            </a:r>
          </a:p>
        </p:txBody>
      </p:sp>
      <p:sp>
        <p:nvSpPr>
          <p:cNvPr id="7" name="Content Placeholder 2"/>
          <p:cNvSpPr txBox="1">
            <a:spLocks/>
          </p:cNvSpPr>
          <p:nvPr/>
        </p:nvSpPr>
        <p:spPr>
          <a:xfrm>
            <a:off x="8622690" y="2130797"/>
            <a:ext cx="3275266" cy="260862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dirty="0">
                <a:latin typeface="Arial" panose="020B0604020202020204" pitchFamily="34" charset="0"/>
                <a:cs typeface="Arial" panose="020B0604020202020204" pitchFamily="34" charset="0"/>
              </a:rPr>
              <a:t>Semi-continuous monitoring </a:t>
            </a:r>
          </a:p>
          <a:p>
            <a:r>
              <a:rPr lang="en-US" sz="2400" cap="none" dirty="0">
                <a:latin typeface="Arial" panose="020B0604020202020204" pitchFamily="34" charset="0"/>
                <a:cs typeface="Arial" panose="020B0604020202020204" pitchFamily="34" charset="0"/>
              </a:rPr>
              <a:t>Ocean color used to estimate harmful algae cell concentration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6935">
            <a:off x="4145009" y="1056227"/>
            <a:ext cx="3817182" cy="53723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rot="383809">
            <a:off x="3698290" y="6336338"/>
            <a:ext cx="3984763"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Ocean natural color and chlorophyll concentration. Credit: NASA</a:t>
            </a:r>
          </a:p>
        </p:txBody>
      </p:sp>
    </p:spTree>
    <p:extLst>
      <p:ext uri="{BB962C8B-B14F-4D97-AF65-F5344CB8AC3E}">
        <p14:creationId xmlns:p14="http://schemas.microsoft.com/office/powerpoint/2010/main" val="255859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43" y="-247282"/>
            <a:ext cx="10364451" cy="1596177"/>
          </a:xfrm>
        </p:spPr>
        <p:txBody>
          <a:bodyPr>
            <a:normAutofit/>
          </a:bodyPr>
          <a:lstStyle/>
          <a:p>
            <a:r>
              <a:rPr lang="en-US" sz="4000" b="1" cap="none" dirty="0">
                <a:latin typeface="Arial" panose="020B0604020202020204" pitchFamily="34" charset="0"/>
                <a:cs typeface="Arial" panose="020B0604020202020204" pitchFamily="34" charset="0"/>
              </a:rPr>
              <a:t>Imaging FlowCytobot (IFCB)</a:t>
            </a:r>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9360877" y="2743715"/>
            <a:ext cx="2667878" cy="17979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736" y="1454639"/>
            <a:ext cx="5834759" cy="437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21269863">
            <a:off x="530649" y="5749523"/>
            <a:ext cx="6012015"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The IFCB ready for deployment at VIMS. Credit: J. Smith/VIMS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8749" y="4829579"/>
            <a:ext cx="4030006" cy="15133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0086" y="2803530"/>
            <a:ext cx="2661497" cy="19751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6892620" y="6493656"/>
            <a:ext cx="4936514"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Phytoplankton images captured by the IFCB. Credit: M. Onofrio/VIMS</a:t>
            </a:r>
          </a:p>
        </p:txBody>
      </p:sp>
      <p:sp>
        <p:nvSpPr>
          <p:cNvPr id="11" name="Content Placeholder 2"/>
          <p:cNvSpPr>
            <a:spLocks noGrp="1"/>
          </p:cNvSpPr>
          <p:nvPr>
            <p:ph sz="quarter" idx="13"/>
          </p:nvPr>
        </p:nvSpPr>
        <p:spPr>
          <a:xfrm>
            <a:off x="6539789" y="1193545"/>
            <a:ext cx="6057892" cy="3424107"/>
          </a:xfrm>
        </p:spPr>
        <p:txBody>
          <a:bodyPr>
            <a:normAutofit/>
          </a:bodyPr>
          <a:lstStyle/>
          <a:p>
            <a:r>
              <a:rPr lang="en-US" sz="2400" cap="none" dirty="0">
                <a:latin typeface="Arial" panose="020B0604020202020204" pitchFamily="34" charset="0"/>
                <a:cs typeface="Arial" panose="020B0604020202020204" pitchFamily="34" charset="0"/>
              </a:rPr>
              <a:t>Continuous live monitoring </a:t>
            </a:r>
          </a:p>
          <a:p>
            <a:r>
              <a:rPr lang="en-US" sz="2400" cap="none" dirty="0">
                <a:latin typeface="Arial" panose="020B0604020202020204" pitchFamily="34" charset="0"/>
                <a:cs typeface="Arial" panose="020B0604020202020204" pitchFamily="34" charset="0"/>
              </a:rPr>
              <a:t>Harmful algae cell concentration                     and identification </a:t>
            </a:r>
          </a:p>
        </p:txBody>
      </p:sp>
    </p:spTree>
    <p:extLst>
      <p:ext uri="{BB962C8B-B14F-4D97-AF65-F5344CB8AC3E}">
        <p14:creationId xmlns:p14="http://schemas.microsoft.com/office/powerpoint/2010/main" val="1237320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8465"/>
            <a:ext cx="10364451" cy="1596177"/>
          </a:xfrm>
        </p:spPr>
        <p:txBody>
          <a:bodyPr>
            <a:normAutofit/>
          </a:bodyPr>
          <a:lstStyle/>
          <a:p>
            <a:r>
              <a:rPr lang="en-US" sz="4000" b="1" cap="none" dirty="0">
                <a:latin typeface="Arial" panose="020B0604020202020204" pitchFamily="34" charset="0"/>
                <a:cs typeface="Arial" panose="020B0604020202020204" pitchFamily="34" charset="0"/>
              </a:rPr>
              <a:t>Overview</a:t>
            </a:r>
          </a:p>
        </p:txBody>
      </p:sp>
      <p:sp>
        <p:nvSpPr>
          <p:cNvPr id="3" name="Content Placeholder 2"/>
          <p:cNvSpPr>
            <a:spLocks noGrp="1"/>
          </p:cNvSpPr>
          <p:nvPr>
            <p:ph sz="quarter" idx="13"/>
          </p:nvPr>
        </p:nvSpPr>
        <p:spPr>
          <a:xfrm>
            <a:off x="1077548" y="1234324"/>
            <a:ext cx="10363826" cy="4913988"/>
          </a:xfrm>
        </p:spPr>
        <p:txBody>
          <a:bodyPr>
            <a:noAutofit/>
          </a:bodyPr>
          <a:lstStyle/>
          <a:p>
            <a:r>
              <a:rPr lang="en-US" sz="2400" cap="none" dirty="0">
                <a:latin typeface="Arial" panose="020B0604020202020204" pitchFamily="34" charset="0"/>
                <a:cs typeface="Arial" panose="020B0604020202020204" pitchFamily="34" charset="0"/>
              </a:rPr>
              <a:t>Chesapeake Bay is home to at least 37 species of harmful algae, some of which produce toxins</a:t>
            </a:r>
          </a:p>
          <a:p>
            <a:r>
              <a:rPr lang="en-US" sz="2400" cap="none" dirty="0">
                <a:latin typeface="Arial" panose="020B0604020202020204" pitchFamily="34" charset="0"/>
                <a:cs typeface="Arial" panose="020B0604020202020204" pitchFamily="34" charset="0"/>
              </a:rPr>
              <a:t>Harmful algae toxins can </a:t>
            </a:r>
            <a:r>
              <a:rPr lang="en-US" sz="2400" b="1" cap="none" dirty="0">
                <a:latin typeface="Arial" panose="020B0604020202020204" pitchFamily="34" charset="0"/>
                <a:cs typeface="Arial" panose="020B0604020202020204" pitchFamily="34" charset="0"/>
              </a:rPr>
              <a:t>bioaccumulate</a:t>
            </a:r>
            <a:r>
              <a:rPr lang="en-US" sz="2400" cap="none" dirty="0">
                <a:latin typeface="Arial" panose="020B0604020202020204" pitchFamily="34" charset="0"/>
                <a:cs typeface="Arial" panose="020B0604020202020204" pitchFamily="34" charset="0"/>
              </a:rPr>
              <a:t> in filter-feeding shellfish, those toxins can be </a:t>
            </a:r>
            <a:r>
              <a:rPr lang="en-US" sz="2400" b="1" cap="none" dirty="0">
                <a:latin typeface="Arial" panose="020B0604020202020204" pitchFamily="34" charset="0"/>
                <a:cs typeface="Arial" panose="020B0604020202020204" pitchFamily="34" charset="0"/>
              </a:rPr>
              <a:t>biomagnified</a:t>
            </a:r>
            <a:r>
              <a:rPr lang="en-US" sz="2400" cap="none" dirty="0">
                <a:latin typeface="Arial" panose="020B0604020202020204" pitchFamily="34" charset="0"/>
                <a:cs typeface="Arial" panose="020B0604020202020204" pitchFamily="34" charset="0"/>
              </a:rPr>
              <a:t> up the food web, posing a risk to human health</a:t>
            </a:r>
          </a:p>
          <a:p>
            <a:r>
              <a:rPr lang="en-US" sz="2400" cap="none" dirty="0">
                <a:latin typeface="Arial" panose="020B0604020202020204" pitchFamily="34" charset="0"/>
                <a:cs typeface="Arial" panose="020B0604020202020204" pitchFamily="34" charset="0"/>
              </a:rPr>
              <a:t>In the Chesapeake Bay, monitoring for harmful algae is done using water and shellfish samples to track harmful algae cell concentrations and harmful algae toxin concentrations and ensure that they are below the </a:t>
            </a:r>
            <a:r>
              <a:rPr lang="en-US" sz="2400" b="1" cap="none" dirty="0">
                <a:latin typeface="Arial" panose="020B0604020202020204" pitchFamily="34" charset="0"/>
                <a:cs typeface="Arial" panose="020B0604020202020204" pitchFamily="34" charset="0"/>
              </a:rPr>
              <a:t>regulatory limits</a:t>
            </a:r>
          </a:p>
          <a:p>
            <a:r>
              <a:rPr lang="en-US" sz="2400" cap="none" dirty="0">
                <a:latin typeface="Arial" panose="020B0604020202020204" pitchFamily="34" charset="0"/>
                <a:cs typeface="Arial" panose="020B0604020202020204" pitchFamily="34" charset="0"/>
              </a:rPr>
              <a:t>When the regulatory limits are exceeded, shellfish harvest areas are closed to protect human health</a:t>
            </a:r>
          </a:p>
        </p:txBody>
      </p:sp>
    </p:spTree>
    <p:extLst>
      <p:ext uri="{BB962C8B-B14F-4D97-AF65-F5344CB8AC3E}">
        <p14:creationId xmlns:p14="http://schemas.microsoft.com/office/powerpoint/2010/main" val="363795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8012"/>
            <a:ext cx="10364451" cy="1596177"/>
          </a:xfrm>
        </p:spPr>
        <p:txBody>
          <a:bodyPr>
            <a:normAutofit/>
          </a:bodyPr>
          <a:lstStyle/>
          <a:p>
            <a:r>
              <a:rPr lang="en-US" sz="4000" b="1" cap="none" dirty="0">
                <a:latin typeface="Arial" panose="020B0604020202020204" pitchFamily="34" charset="0"/>
                <a:cs typeface="Arial" panose="020B0604020202020204" pitchFamily="34" charset="0"/>
              </a:rPr>
              <a:t>Wrap-up Discussion</a:t>
            </a:r>
          </a:p>
        </p:txBody>
      </p:sp>
      <p:sp>
        <p:nvSpPr>
          <p:cNvPr id="3" name="Content Placeholder 2"/>
          <p:cNvSpPr>
            <a:spLocks noGrp="1"/>
          </p:cNvSpPr>
          <p:nvPr>
            <p:ph sz="quarter" idx="13"/>
          </p:nvPr>
        </p:nvSpPr>
        <p:spPr>
          <a:xfrm>
            <a:off x="913774" y="1903062"/>
            <a:ext cx="10364451" cy="4192938"/>
          </a:xfrm>
        </p:spPr>
        <p:txBody>
          <a:bodyPr>
            <a:normAutofit/>
          </a:bodyPr>
          <a:lstStyle/>
          <a:p>
            <a:r>
              <a:rPr lang="en-US" sz="2400" cap="none" dirty="0">
                <a:latin typeface="Arial" panose="020B0604020202020204" pitchFamily="34" charset="0"/>
                <a:cs typeface="Arial" panose="020B0604020202020204" pitchFamily="34" charset="0"/>
              </a:rPr>
              <a:t>What makes harmful algae “harmful”?</a:t>
            </a:r>
          </a:p>
          <a:p>
            <a:r>
              <a:rPr lang="en-US" sz="2400" cap="none" dirty="0">
                <a:latin typeface="Arial" panose="020B0604020202020204" pitchFamily="34" charset="0"/>
                <a:cs typeface="Arial" panose="020B0604020202020204" pitchFamily="34" charset="0"/>
              </a:rPr>
              <a:t>How do harmful algae toxins from microscopic algae make people ill? What processes are involved?</a:t>
            </a:r>
          </a:p>
          <a:p>
            <a:r>
              <a:rPr lang="en-US" sz="2400" cap="none" dirty="0">
                <a:latin typeface="Arial" panose="020B0604020202020204" pitchFamily="34" charset="0"/>
                <a:cs typeface="Arial" panose="020B0604020202020204" pitchFamily="34" charset="0"/>
              </a:rPr>
              <a:t>Describe some harmful algae monitoring methods and the pros and cons of each method.</a:t>
            </a:r>
          </a:p>
          <a:p>
            <a:r>
              <a:rPr lang="en-US" sz="2400" cap="none" dirty="0">
                <a:latin typeface="Arial" panose="020B0604020202020204" pitchFamily="34" charset="0"/>
                <a:cs typeface="Arial" panose="020B0604020202020204" pitchFamily="34" charset="0"/>
              </a:rPr>
              <a:t>How do scientists monitor for harmful algae and what considerations must they make when designing a monitoring plan?</a:t>
            </a:r>
          </a:p>
        </p:txBody>
      </p:sp>
    </p:spTree>
    <p:extLst>
      <p:ext uri="{BB962C8B-B14F-4D97-AF65-F5344CB8AC3E}">
        <p14:creationId xmlns:p14="http://schemas.microsoft.com/office/powerpoint/2010/main" val="35180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Part I: Introduction</a:t>
            </a:r>
          </a:p>
        </p:txBody>
      </p:sp>
      <p:sp>
        <p:nvSpPr>
          <p:cNvPr id="3" name="Text Placeholder 2"/>
          <p:cNvSpPr>
            <a:spLocks noGrp="1"/>
          </p:cNvSpPr>
          <p:nvPr>
            <p:ph type="body" idx="1"/>
          </p:nvPr>
        </p:nvSpPr>
        <p:spPr/>
        <p:txBody>
          <a:bodyPr>
            <a:normAutofit/>
          </a:bodyPr>
          <a:lstStyle/>
          <a:p>
            <a:r>
              <a:rPr lang="en-US" sz="3200" cap="none" dirty="0">
                <a:solidFill>
                  <a:schemeClr val="tx1"/>
                </a:solidFill>
                <a:latin typeface="Arial" panose="020B0604020202020204" pitchFamily="34" charset="0"/>
                <a:cs typeface="Arial" panose="020B0604020202020204" pitchFamily="34" charset="0"/>
              </a:rPr>
              <a:t>What are harmful algae?</a:t>
            </a:r>
          </a:p>
        </p:txBody>
      </p:sp>
    </p:spTree>
    <p:extLst>
      <p:ext uri="{BB962C8B-B14F-4D97-AF65-F5344CB8AC3E}">
        <p14:creationId xmlns:p14="http://schemas.microsoft.com/office/powerpoint/2010/main" val="309422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095" y="-78749"/>
            <a:ext cx="10364451" cy="1596177"/>
          </a:xfrm>
        </p:spPr>
        <p:txBody>
          <a:bodyPr>
            <a:normAutofit/>
          </a:bodyPr>
          <a:lstStyle/>
          <a:p>
            <a:pPr algn="ctr"/>
            <a:r>
              <a:rPr lang="en-US" sz="4000" b="1" cap="none" dirty="0">
                <a:latin typeface="Arial" panose="020B0604020202020204" pitchFamily="34" charset="0"/>
                <a:cs typeface="Arial" panose="020B0604020202020204" pitchFamily="34" charset="0"/>
              </a:rPr>
              <a:t>Harmful Algae</a:t>
            </a:r>
          </a:p>
        </p:txBody>
      </p:sp>
      <p:sp>
        <p:nvSpPr>
          <p:cNvPr id="11" name="TextBox 10"/>
          <p:cNvSpPr txBox="1"/>
          <p:nvPr/>
        </p:nvSpPr>
        <p:spPr>
          <a:xfrm>
            <a:off x="152375" y="2085654"/>
            <a:ext cx="6505524" cy="46935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Phytoplankton</a:t>
            </a:r>
            <a:r>
              <a:rPr lang="en-US" sz="2400" dirty="0">
                <a:latin typeface="Arial" panose="020B0604020202020204" pitchFamily="34" charset="0"/>
                <a:cs typeface="Arial" panose="020B0604020202020204" pitchFamily="34" charset="0"/>
              </a:rPr>
              <a:t> that </a:t>
            </a:r>
          </a:p>
          <a:p>
            <a:pPr marL="742950" lvl="1"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naturally produce toxins </a:t>
            </a:r>
          </a:p>
          <a:p>
            <a:pPr lvl="1">
              <a:spcAft>
                <a:spcPts val="600"/>
              </a:spcAft>
            </a:pPr>
            <a:r>
              <a:rPr lang="en-US" sz="2400" dirty="0">
                <a:latin typeface="Arial" panose="020B0604020202020204" pitchFamily="34" charset="0"/>
                <a:cs typeface="Arial" panose="020B0604020202020204" pitchFamily="34" charset="0"/>
              </a:rPr>
              <a:t>		and/or </a:t>
            </a:r>
          </a:p>
          <a:p>
            <a:pPr marL="742950" lvl="1"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form large patches that can deplete oxygen from the water and block sunlight</a:t>
            </a:r>
          </a:p>
          <a:p>
            <a:pPr marL="742950" lvl="1" indent="-285750">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Impact: water quality, ecosystem health, organism health, recreation, human health, seafood safety</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1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86229">
            <a:off x="7789526" y="2544903"/>
            <a:ext cx="4496620" cy="33724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4672619" y="1753734"/>
            <a:ext cx="3040712" cy="1323439"/>
          </a:xfrm>
          <a:prstGeom prst="rect">
            <a:avLst/>
          </a:prstGeom>
          <a:solidFill>
            <a:schemeClr val="bg1"/>
          </a:solidFill>
          <a:ln w="28575">
            <a:solidFill>
              <a:schemeClr val="accent5"/>
            </a:solidFill>
          </a:ln>
        </p:spPr>
        <p:txBody>
          <a:bodyPr wrap="square" rtlCol="0">
            <a:spAutoFit/>
          </a:bodyPr>
          <a:lstStyle/>
          <a:p>
            <a:pPr algn="ctr"/>
            <a:r>
              <a:rPr lang="en-US" sz="2000" b="1" dirty="0">
                <a:latin typeface="Arial" panose="020B0604020202020204" pitchFamily="34" charset="0"/>
                <a:cs typeface="Arial" panose="020B0604020202020204" pitchFamily="34" charset="0"/>
              </a:rPr>
              <a:t>Phytoplankton</a:t>
            </a:r>
            <a:r>
              <a:rPr lang="en-US" sz="2000" dirty="0">
                <a:latin typeface="Arial" panose="020B0604020202020204" pitchFamily="34" charset="0"/>
                <a:cs typeface="Arial" panose="020B0604020202020204" pitchFamily="34" charset="0"/>
              </a:rPr>
              <a:t>: </a:t>
            </a:r>
          </a:p>
          <a:p>
            <a:pPr algn="ctr"/>
            <a:r>
              <a:rPr lang="en-US" sz="2000" dirty="0">
                <a:latin typeface="Arial" panose="020B0604020202020204" pitchFamily="34" charset="0"/>
                <a:cs typeface="Arial" panose="020B0604020202020204" pitchFamily="34" charset="0"/>
              </a:rPr>
              <a:t>microscopic, drifting, photosynthetic, plant-like organisms (Fisher, 2012)</a:t>
            </a:r>
          </a:p>
        </p:txBody>
      </p:sp>
      <p:sp>
        <p:nvSpPr>
          <p:cNvPr id="19" name="TextBox 18"/>
          <p:cNvSpPr txBox="1"/>
          <p:nvPr/>
        </p:nvSpPr>
        <p:spPr>
          <a:xfrm rot="331826">
            <a:off x="7512551" y="5807507"/>
            <a:ext cx="4692458"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PhD student Sarah Pease examining harmful algae under a microscope. Credit: J. Smith/VIMS</a:t>
            </a:r>
          </a:p>
        </p:txBody>
      </p:sp>
    </p:spTree>
    <p:extLst>
      <p:ext uri="{BB962C8B-B14F-4D97-AF65-F5344CB8AC3E}">
        <p14:creationId xmlns:p14="http://schemas.microsoft.com/office/powerpoint/2010/main" val="38769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095" y="-78749"/>
            <a:ext cx="10364451" cy="1596177"/>
          </a:xfrm>
        </p:spPr>
        <p:txBody>
          <a:bodyPr>
            <a:normAutofit/>
          </a:bodyPr>
          <a:lstStyle/>
          <a:p>
            <a:pPr algn="ctr"/>
            <a:r>
              <a:rPr lang="en-US" sz="4000" b="1" cap="none" dirty="0">
                <a:latin typeface="Arial" panose="020B0604020202020204" pitchFamily="34" charset="0"/>
                <a:cs typeface="Arial" panose="020B0604020202020204" pitchFamily="34" charset="0"/>
              </a:rPr>
              <a:t>Harmful Algal </a:t>
            </a:r>
            <a:r>
              <a:rPr lang="en-US" sz="4000" b="1" u="sng" cap="none" dirty="0">
                <a:latin typeface="Arial" panose="020B0604020202020204" pitchFamily="34" charset="0"/>
                <a:cs typeface="Arial" panose="020B0604020202020204" pitchFamily="34" charset="0"/>
              </a:rPr>
              <a:t>Blooms</a:t>
            </a:r>
            <a:r>
              <a:rPr lang="en-US" sz="4000" b="1" cap="none" dirty="0">
                <a:latin typeface="Arial" panose="020B0604020202020204" pitchFamily="34" charset="0"/>
                <a:cs typeface="Arial" panose="020B0604020202020204" pitchFamily="34" charset="0"/>
              </a:rPr>
              <a:t> (HABs)</a:t>
            </a:r>
          </a:p>
        </p:txBody>
      </p:sp>
      <p:sp>
        <p:nvSpPr>
          <p:cNvPr id="11" name="TextBox 10"/>
          <p:cNvSpPr txBox="1"/>
          <p:nvPr/>
        </p:nvSpPr>
        <p:spPr>
          <a:xfrm>
            <a:off x="698764" y="2460423"/>
            <a:ext cx="5198603" cy="29854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Sudden increase in cell concentration </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Usually one or a few species</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Short-lived (days to weeks)</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Also called “red water”, “red tide”, or “brown tide”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625" y="1517428"/>
            <a:ext cx="6436375" cy="47146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5704108" y="6232072"/>
            <a:ext cx="6487892"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Bloom of </a:t>
            </a:r>
            <a:r>
              <a:rPr lang="en-US" sz="1200" i="1" dirty="0">
                <a:latin typeface="Arial" panose="020B0604020202020204" pitchFamily="34" charset="0"/>
                <a:cs typeface="Arial" panose="020B0604020202020204" pitchFamily="34" charset="0"/>
              </a:rPr>
              <a:t>Alexandrium monilatum</a:t>
            </a:r>
            <a:r>
              <a:rPr lang="en-US" sz="1200" dirty="0">
                <a:latin typeface="Arial" panose="020B0604020202020204" pitchFamily="34" charset="0"/>
                <a:cs typeface="Arial" panose="020B0604020202020204" pitchFamily="34" charset="0"/>
              </a:rPr>
              <a:t> in the York River. Credit: W. Vogelbein/VIMS</a:t>
            </a:r>
          </a:p>
        </p:txBody>
      </p:sp>
    </p:spTree>
    <p:extLst>
      <p:ext uri="{BB962C8B-B14F-4D97-AF65-F5344CB8AC3E}">
        <p14:creationId xmlns:p14="http://schemas.microsoft.com/office/powerpoint/2010/main" val="194459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7554" y="22927"/>
            <a:ext cx="9712705" cy="1254606"/>
          </a:xfrm>
          <a:prstGeom prst="rect">
            <a:avLst/>
          </a:prstGeom>
        </p:spPr>
        <p:txBody>
          <a:bodyPr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cap="none" dirty="0">
                <a:latin typeface="Arial" panose="020B0604020202020204" pitchFamily="34" charset="0"/>
                <a:cs typeface="Arial" panose="020B0604020202020204" pitchFamily="34" charset="0"/>
              </a:rPr>
              <a:t>The </a:t>
            </a:r>
            <a:r>
              <a:rPr lang="en-US" sz="4000" b="1" cap="none" dirty="0">
                <a:latin typeface="Arial" panose="020B0604020202020204" pitchFamily="34" charset="0"/>
                <a:cs typeface="Arial" panose="020B0604020202020204" pitchFamily="34" charset="0"/>
              </a:rPr>
              <a:t>HAB</a:t>
            </a:r>
            <a:r>
              <a:rPr lang="en-US" sz="4000" cap="none" dirty="0">
                <a:latin typeface="Arial" panose="020B0604020202020204" pitchFamily="34" charset="0"/>
                <a:cs typeface="Arial" panose="020B0604020202020204" pitchFamily="34" charset="0"/>
              </a:rPr>
              <a:t>-tastic Chesapeake Bay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720" y="1277534"/>
            <a:ext cx="6277511" cy="38057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835721" y="5017602"/>
            <a:ext cx="6356279"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Two fishing boats and a bloom of </a:t>
            </a:r>
            <a:r>
              <a:rPr lang="en-US" sz="1200" i="1" dirty="0">
                <a:latin typeface="Arial" panose="020B0604020202020204" pitchFamily="34" charset="0"/>
                <a:cs typeface="Arial" panose="020B0604020202020204" pitchFamily="34" charset="0"/>
              </a:rPr>
              <a:t>Alexandrium monilatum</a:t>
            </a:r>
            <a:r>
              <a:rPr lang="en-US" sz="1200" dirty="0">
                <a:latin typeface="Arial" panose="020B0604020202020204" pitchFamily="34" charset="0"/>
                <a:cs typeface="Arial" panose="020B0604020202020204" pitchFamily="34" charset="0"/>
              </a:rPr>
              <a:t> in the Chesapeake Bay. </a:t>
            </a:r>
          </a:p>
          <a:p>
            <a:r>
              <a:rPr lang="en-US" sz="1200" dirty="0">
                <a:latin typeface="Arial" panose="020B0604020202020204" pitchFamily="34" charset="0"/>
                <a:cs typeface="Arial" panose="020B0604020202020204" pitchFamily="34" charset="0"/>
              </a:rPr>
              <a:t>Credit: W. Vogelbein/VIMS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9" y="1277532"/>
            <a:ext cx="5701490" cy="38057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0" y="4993023"/>
            <a:ext cx="5835720"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Bloom of </a:t>
            </a:r>
            <a:r>
              <a:rPr lang="en-US" sz="1200" i="1" dirty="0">
                <a:latin typeface="Arial" panose="020B0604020202020204" pitchFamily="34" charset="0"/>
                <a:cs typeface="Arial" panose="020B0604020202020204" pitchFamily="34" charset="0"/>
              </a:rPr>
              <a:t>Margalefidinium polykrikoides </a:t>
            </a:r>
            <a:r>
              <a:rPr lang="en-US" sz="1200" dirty="0">
                <a:latin typeface="Arial" panose="020B0604020202020204" pitchFamily="34" charset="0"/>
                <a:cs typeface="Arial" panose="020B0604020202020204" pitchFamily="34" charset="0"/>
              </a:rPr>
              <a:t>in the James River. </a:t>
            </a:r>
          </a:p>
          <a:p>
            <a:r>
              <a:rPr lang="en-US" sz="1200" dirty="0">
                <a:latin typeface="Arial" panose="020B0604020202020204" pitchFamily="34" charset="0"/>
                <a:cs typeface="Arial" panose="020B0604020202020204" pitchFamily="34" charset="0"/>
              </a:rPr>
              <a:t>Credit: W. Vogelbein/VIMS</a:t>
            </a:r>
          </a:p>
        </p:txBody>
      </p:sp>
    </p:spTree>
    <p:extLst>
      <p:ext uri="{BB962C8B-B14F-4D97-AF65-F5344CB8AC3E}">
        <p14:creationId xmlns:p14="http://schemas.microsoft.com/office/powerpoint/2010/main" val="290021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64A9-C84C-47D5-B1D7-7EE93FD1F006}"/>
              </a:ext>
            </a:extLst>
          </p:cNvPr>
          <p:cNvSpPr>
            <a:spLocks noGrp="1"/>
          </p:cNvSpPr>
          <p:nvPr>
            <p:ph type="title"/>
          </p:nvPr>
        </p:nvSpPr>
        <p:spPr>
          <a:xfrm>
            <a:off x="852793" y="182084"/>
            <a:ext cx="10379573" cy="1596177"/>
          </a:xfrm>
        </p:spPr>
        <p:txBody>
          <a:bodyPr>
            <a:noAutofit/>
          </a:bodyPr>
          <a:lstStyle/>
          <a:p>
            <a:r>
              <a:rPr lang="en-US" sz="4000" b="1" cap="none" dirty="0">
                <a:latin typeface="Arial" panose="020B0604020202020204" pitchFamily="34" charset="0"/>
                <a:cs typeface="Arial" panose="020B0604020202020204" pitchFamily="34" charset="0"/>
              </a:rPr>
              <a:t>Harmful Algae Species of the </a:t>
            </a:r>
            <a:br>
              <a:rPr lang="en-US" sz="4000" b="1" cap="none" dirty="0">
                <a:latin typeface="Arial" panose="020B0604020202020204" pitchFamily="34" charset="0"/>
                <a:cs typeface="Arial" panose="020B0604020202020204" pitchFamily="34" charset="0"/>
              </a:rPr>
            </a:br>
            <a:r>
              <a:rPr lang="en-US" sz="4000" b="1" cap="none" dirty="0">
                <a:latin typeface="Arial" panose="020B0604020202020204" pitchFamily="34" charset="0"/>
                <a:cs typeface="Arial" panose="020B0604020202020204" pitchFamily="34" charset="0"/>
              </a:rPr>
              <a:t>Chesapeake Bay</a:t>
            </a:r>
            <a:br>
              <a:rPr lang="en-US" sz="4000" b="1" cap="none" dirty="0">
                <a:latin typeface="Arial" panose="020B0604020202020204" pitchFamily="34" charset="0"/>
                <a:cs typeface="Arial" panose="020B0604020202020204" pitchFamily="34" charset="0"/>
              </a:rPr>
            </a:br>
            <a:endParaRPr lang="en-US" sz="4000" b="1" cap="none" dirty="0">
              <a:latin typeface="Arial" panose="020B0604020202020204" pitchFamily="34" charset="0"/>
              <a:cs typeface="Arial" panose="020B0604020202020204" pitchFamily="34" charset="0"/>
            </a:endParaRPr>
          </a:p>
        </p:txBody>
      </p:sp>
      <p:sp>
        <p:nvSpPr>
          <p:cNvPr id="3" name="Rectangle 2"/>
          <p:cNvSpPr/>
          <p:nvPr/>
        </p:nvSpPr>
        <p:spPr>
          <a:xfrm>
            <a:off x="7079807" y="1495957"/>
            <a:ext cx="5129566"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37 known species of harmful algae in the Chesapeake Bay</a:t>
            </a:r>
          </a:p>
          <a:p>
            <a:pPr algn="ctr"/>
            <a:r>
              <a:rPr lang="en-US" sz="2400" dirty="0">
                <a:latin typeface="Arial" panose="020B0604020202020204" pitchFamily="34" charset="0"/>
                <a:cs typeface="Arial" panose="020B0604020202020204" pitchFamily="34" charset="0"/>
              </a:rPr>
              <a:t>(Marshall et al. 2008)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28" y="846552"/>
            <a:ext cx="2910344" cy="28374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87825" y="3309693"/>
            <a:ext cx="3080377" cy="461665"/>
          </a:xfrm>
          <a:prstGeom prst="rect">
            <a:avLst/>
          </a:prstGeom>
          <a:solidFill>
            <a:schemeClr val="bg1"/>
          </a:solidFill>
        </p:spPr>
        <p:txBody>
          <a:bodyPr wrap="square" rtlCol="0">
            <a:spAutoFit/>
          </a:bodyPr>
          <a:lstStyle/>
          <a:p>
            <a:r>
              <a:rPr lang="en-US" sz="1200" b="1" dirty="0">
                <a:latin typeface="Arial" panose="020B0604020202020204" pitchFamily="34" charset="0"/>
                <a:cs typeface="Arial" panose="020B0604020202020204" pitchFamily="34" charset="0"/>
              </a:rPr>
              <a:t>Amon: </a:t>
            </a:r>
            <a:r>
              <a:rPr lang="en-US" sz="1200" i="1" dirty="0">
                <a:latin typeface="Arial" panose="020B0604020202020204" pitchFamily="34" charset="0"/>
                <a:cs typeface="Arial" panose="020B0604020202020204" pitchFamily="34" charset="0"/>
              </a:rPr>
              <a:t>Alexandrium monilatum</a:t>
            </a:r>
            <a:r>
              <a:rPr lang="en-US" sz="1200" dirty="0">
                <a:latin typeface="Arial" panose="020B0604020202020204" pitchFamily="34" charset="0"/>
                <a:cs typeface="Arial" panose="020B0604020202020204" pitchFamily="34" charset="0"/>
              </a:rPr>
              <a:t>. Credit: FWC Fish and Wildlife Research Institute</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8394" y="2832248"/>
            <a:ext cx="2653857" cy="3154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 name="TextBox 20"/>
          <p:cNvSpPr txBox="1"/>
          <p:nvPr/>
        </p:nvSpPr>
        <p:spPr>
          <a:xfrm>
            <a:off x="8986878" y="5879720"/>
            <a:ext cx="2797291" cy="461665"/>
          </a:xfrm>
          <a:prstGeom prst="rect">
            <a:avLst/>
          </a:prstGeom>
          <a:solidFill>
            <a:schemeClr val="bg1"/>
          </a:solidFill>
        </p:spPr>
        <p:txBody>
          <a:bodyPr wrap="square" rtlCol="0">
            <a:spAutoFit/>
          </a:bodyPr>
          <a:lstStyle/>
          <a:p>
            <a:r>
              <a:rPr lang="en-US" sz="1200" b="1" i="1" dirty="0">
                <a:latin typeface="Arial" panose="020B0604020202020204" pitchFamily="34" charset="0"/>
                <a:cs typeface="Arial" panose="020B0604020202020204" pitchFamily="34" charset="0"/>
              </a:rPr>
              <a:t>Dinophysis</a:t>
            </a:r>
            <a:r>
              <a:rPr lang="en-US" sz="1200" i="1" dirty="0">
                <a:latin typeface="Arial" panose="020B0604020202020204" pitchFamily="34" charset="0"/>
                <a:cs typeface="Arial" panose="020B0604020202020204" pitchFamily="34" charset="0"/>
              </a:rPr>
              <a:t> acuminata.</a:t>
            </a:r>
            <a:r>
              <a:rPr lang="en-US" sz="1200" dirty="0">
                <a:latin typeface="Arial" panose="020B0604020202020204" pitchFamily="34" charset="0"/>
                <a:cs typeface="Arial" panose="020B0604020202020204" pitchFamily="34" charset="0"/>
              </a:rPr>
              <a:t> Credit: FWC Fish and Wildlife Research Institute</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376" y="4013919"/>
            <a:ext cx="2638036" cy="27732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TextBox 22"/>
          <p:cNvSpPr txBox="1"/>
          <p:nvPr/>
        </p:nvSpPr>
        <p:spPr>
          <a:xfrm>
            <a:off x="6068336" y="6340459"/>
            <a:ext cx="2650833" cy="461665"/>
          </a:xfrm>
          <a:prstGeom prst="rect">
            <a:avLst/>
          </a:prstGeom>
          <a:solidFill>
            <a:schemeClr val="bg1"/>
          </a:solidFill>
        </p:spPr>
        <p:txBody>
          <a:bodyPr wrap="square" rtlCol="0">
            <a:spAutoFit/>
          </a:bodyPr>
          <a:lstStyle/>
          <a:p>
            <a:r>
              <a:rPr lang="en-US" sz="1200" b="1" dirty="0" err="1">
                <a:latin typeface="Arial" panose="020B0604020202020204" pitchFamily="34" charset="0"/>
                <a:cs typeface="Arial" panose="020B0604020202020204" pitchFamily="34" charset="0"/>
              </a:rPr>
              <a:t>Proro</a:t>
            </a:r>
            <a:r>
              <a:rPr lang="en-US" sz="1200" b="1"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Prorocentrum cordatum.</a:t>
            </a:r>
            <a:r>
              <a:rPr lang="en-US" sz="1200" dirty="0">
                <a:latin typeface="Arial" panose="020B0604020202020204" pitchFamily="34" charset="0"/>
                <a:cs typeface="Arial" panose="020B0604020202020204" pitchFamily="34" charset="0"/>
              </a:rPr>
              <a:t> Credit: NMFS/NOAA</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6505" y="1512999"/>
            <a:ext cx="2106386" cy="30711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9" name="TextBox 18"/>
          <p:cNvSpPr txBox="1"/>
          <p:nvPr/>
        </p:nvSpPr>
        <p:spPr>
          <a:xfrm>
            <a:off x="4259239" y="4527855"/>
            <a:ext cx="2257471" cy="1015663"/>
          </a:xfrm>
          <a:prstGeom prst="rect">
            <a:avLst/>
          </a:prstGeom>
          <a:solidFill>
            <a:schemeClr val="bg1"/>
          </a:solidFill>
        </p:spPr>
        <p:txBody>
          <a:bodyPr wrap="square" rtlCol="0">
            <a:spAutoFit/>
          </a:bodyPr>
          <a:lstStyle/>
          <a:p>
            <a:r>
              <a:rPr lang="en-US" sz="1200" b="1" dirty="0">
                <a:latin typeface="Arial" panose="020B0604020202020204" pitchFamily="34" charset="0"/>
                <a:cs typeface="Arial" panose="020B0604020202020204" pitchFamily="34" charset="0"/>
              </a:rPr>
              <a:t>Marge: </a:t>
            </a:r>
            <a:r>
              <a:rPr lang="en-US" sz="1200" i="1" dirty="0">
                <a:latin typeface="Arial" panose="020B0604020202020204" pitchFamily="34" charset="0"/>
                <a:cs typeface="Arial" panose="020B0604020202020204" pitchFamily="34" charset="0"/>
              </a:rPr>
              <a:t>Margalefidinium polykrikoides </a:t>
            </a:r>
            <a:r>
              <a:rPr lang="en-US" sz="1200" dirty="0">
                <a:latin typeface="Arial" panose="020B0604020202020204" pitchFamily="34" charset="0"/>
                <a:cs typeface="Arial" panose="020B0604020202020204" pitchFamily="34" charset="0"/>
              </a:rPr>
              <a:t>(prev. </a:t>
            </a:r>
            <a:r>
              <a:rPr lang="en-US" sz="1200" i="1" dirty="0">
                <a:latin typeface="Arial" panose="020B0604020202020204" pitchFamily="34" charset="0"/>
                <a:cs typeface="Arial" panose="020B0604020202020204" pitchFamily="34" charset="0"/>
              </a:rPr>
              <a:t>Cochlodinium</a:t>
            </a:r>
            <a:r>
              <a:rPr lang="en-US" sz="1200" dirty="0">
                <a:latin typeface="Arial" panose="020B0604020202020204" pitchFamily="34" charset="0"/>
                <a:cs typeface="Arial" panose="020B0604020202020204" pitchFamily="34" charset="0"/>
              </a:rPr>
              <a:t>). Credit: FWC Fish and Wildlife Research Institute</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132" y="3951854"/>
            <a:ext cx="3250899" cy="2897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4" name="TextBox 23"/>
          <p:cNvSpPr txBox="1"/>
          <p:nvPr/>
        </p:nvSpPr>
        <p:spPr>
          <a:xfrm>
            <a:off x="446854" y="6389047"/>
            <a:ext cx="3317813" cy="461665"/>
          </a:xfrm>
          <a:prstGeom prst="rect">
            <a:avLst/>
          </a:prstGeom>
          <a:solidFill>
            <a:schemeClr val="bg1"/>
          </a:solidFill>
        </p:spPr>
        <p:txBody>
          <a:bodyPr wrap="square" rtlCol="0">
            <a:spAutoFit/>
          </a:bodyPr>
          <a:lstStyle/>
          <a:p>
            <a:r>
              <a:rPr lang="en-US" sz="1200" b="1" dirty="0">
                <a:latin typeface="Arial" panose="020B0604020202020204" pitchFamily="34" charset="0"/>
                <a:cs typeface="Arial" panose="020B0604020202020204" pitchFamily="34" charset="0"/>
              </a:rPr>
              <a:t>Karlo: </a:t>
            </a:r>
            <a:r>
              <a:rPr lang="en-US" sz="1200" i="1" dirty="0">
                <a:latin typeface="Arial" panose="020B0604020202020204" pitchFamily="34" charset="0"/>
                <a:cs typeface="Arial" panose="020B0604020202020204" pitchFamily="34" charset="0"/>
              </a:rPr>
              <a:t>Karlodinium veneficum.</a:t>
            </a:r>
            <a:r>
              <a:rPr lang="en-US" sz="1200" dirty="0">
                <a:latin typeface="Arial" panose="020B0604020202020204" pitchFamily="34" charset="0"/>
                <a:cs typeface="Arial" panose="020B0604020202020204" pitchFamily="34" charset="0"/>
              </a:rPr>
              <a:t> Credit: FWC Fish and Wildlife Research Institute</a:t>
            </a:r>
          </a:p>
        </p:txBody>
      </p:sp>
    </p:spTree>
    <p:extLst>
      <p:ext uri="{BB962C8B-B14F-4D97-AF65-F5344CB8AC3E}">
        <p14:creationId xmlns:p14="http://schemas.microsoft.com/office/powerpoint/2010/main" val="35644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64A9-C84C-47D5-B1D7-7EE93FD1F006}"/>
              </a:ext>
            </a:extLst>
          </p:cNvPr>
          <p:cNvSpPr>
            <a:spLocks noGrp="1"/>
          </p:cNvSpPr>
          <p:nvPr>
            <p:ph type="title"/>
          </p:nvPr>
        </p:nvSpPr>
        <p:spPr>
          <a:xfrm>
            <a:off x="852793" y="336632"/>
            <a:ext cx="10379573" cy="1596177"/>
          </a:xfrm>
        </p:spPr>
        <p:txBody>
          <a:bodyPr>
            <a:noAutofit/>
          </a:bodyPr>
          <a:lstStyle/>
          <a:p>
            <a:r>
              <a:rPr lang="en-US" sz="4000" b="1" cap="none" dirty="0">
                <a:latin typeface="Arial" panose="020B0604020202020204" pitchFamily="34" charset="0"/>
                <a:cs typeface="Arial" panose="020B0604020202020204" pitchFamily="34" charset="0"/>
              </a:rPr>
              <a:t>Harmful Algae Toxins</a:t>
            </a:r>
            <a:br>
              <a:rPr lang="en-US" sz="4000" b="1" cap="none" dirty="0">
                <a:latin typeface="Arial" panose="020B0604020202020204" pitchFamily="34" charset="0"/>
                <a:cs typeface="Arial" panose="020B0604020202020204" pitchFamily="34" charset="0"/>
              </a:rPr>
            </a:br>
            <a:endParaRPr lang="en-US" sz="4000" b="1" cap="none" dirty="0">
              <a:latin typeface="Arial" panose="020B0604020202020204" pitchFamily="34" charset="0"/>
              <a:cs typeface="Arial" panose="020B0604020202020204" pitchFamily="34" charset="0"/>
            </a:endParaRPr>
          </a:p>
        </p:txBody>
      </p:sp>
      <p:sp>
        <p:nvSpPr>
          <p:cNvPr id="5" name="Rectangle 4"/>
          <p:cNvSpPr/>
          <p:nvPr/>
        </p:nvSpPr>
        <p:spPr>
          <a:xfrm>
            <a:off x="8660288" y="2448068"/>
            <a:ext cx="3317064" cy="40943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991920" y="1116660"/>
            <a:ext cx="4326660" cy="1200329"/>
          </a:xfrm>
          <a:prstGeom prst="rect">
            <a:avLst/>
          </a:prstGeom>
          <a:solidFill>
            <a:schemeClr val="bg1"/>
          </a:solidFill>
        </p:spPr>
        <p:txBody>
          <a:bodyPr wrap="square" rtlCol="0">
            <a:spAutoFit/>
          </a:bodyPr>
          <a:lstStyle/>
          <a:p>
            <a:pPr algn="ctr"/>
            <a:r>
              <a:rPr lang="en-US" sz="2400" dirty="0">
                <a:solidFill>
                  <a:srgbClr val="FF0000"/>
                </a:solidFill>
                <a:latin typeface="Arial" panose="020B0604020202020204" pitchFamily="34" charset="0"/>
                <a:cs typeface="Arial" panose="020B0604020202020204" pitchFamily="34" charset="0"/>
              </a:rPr>
              <a:t>Okadaic acid</a:t>
            </a:r>
          </a:p>
          <a:p>
            <a:pPr algn="ctr"/>
            <a:r>
              <a:rPr lang="en-US" sz="2400" dirty="0">
                <a:solidFill>
                  <a:srgbClr val="FF0000"/>
                </a:solidFill>
                <a:latin typeface="Arial" panose="020B0604020202020204" pitchFamily="34" charset="0"/>
                <a:cs typeface="Arial" panose="020B0604020202020204" pitchFamily="34" charset="0"/>
              </a:rPr>
              <a:t>&amp;</a:t>
            </a:r>
          </a:p>
          <a:p>
            <a:pPr algn="ctr"/>
            <a:r>
              <a:rPr lang="en-US" sz="2400" dirty="0">
                <a:solidFill>
                  <a:srgbClr val="FF0000"/>
                </a:solidFill>
                <a:latin typeface="Arial" panose="020B0604020202020204" pitchFamily="34" charset="0"/>
                <a:cs typeface="Arial" panose="020B0604020202020204" pitchFamily="34" charset="0"/>
              </a:rPr>
              <a:t>Diarrhetic Shellfish Poisoning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394" y="2832248"/>
            <a:ext cx="2653857" cy="3154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8986878" y="5879720"/>
            <a:ext cx="2797291" cy="461665"/>
          </a:xfrm>
          <a:prstGeom prst="rect">
            <a:avLst/>
          </a:prstGeom>
          <a:solidFill>
            <a:schemeClr val="bg1"/>
          </a:solidFill>
        </p:spPr>
        <p:txBody>
          <a:bodyPr wrap="square" rtlCol="0">
            <a:spAutoFit/>
          </a:bodyPr>
          <a:lstStyle/>
          <a:p>
            <a:r>
              <a:rPr lang="en-US" sz="1200" b="1" i="1" dirty="0">
                <a:latin typeface="Arial" panose="020B0604020202020204" pitchFamily="34" charset="0"/>
                <a:cs typeface="Arial" panose="020B0604020202020204" pitchFamily="34" charset="0"/>
              </a:rPr>
              <a:t>Dinophysis</a:t>
            </a:r>
            <a:r>
              <a:rPr lang="en-US" sz="1200" i="1" dirty="0">
                <a:latin typeface="Arial" panose="020B0604020202020204" pitchFamily="34" charset="0"/>
                <a:cs typeface="Arial" panose="020B0604020202020204" pitchFamily="34" charset="0"/>
              </a:rPr>
              <a:t> acuminata.</a:t>
            </a:r>
            <a:r>
              <a:rPr lang="en-US" sz="1200" dirty="0">
                <a:latin typeface="Arial" panose="020B0604020202020204" pitchFamily="34" charset="0"/>
                <a:cs typeface="Arial" panose="020B0604020202020204" pitchFamily="34" charset="0"/>
              </a:rPr>
              <a:t> Credit: FWC Fish and Wildlife Research Institute</a:t>
            </a:r>
          </a:p>
        </p:txBody>
      </p:sp>
    </p:spTree>
    <p:extLst>
      <p:ext uri="{BB962C8B-B14F-4D97-AF65-F5344CB8AC3E}">
        <p14:creationId xmlns:p14="http://schemas.microsoft.com/office/powerpoint/2010/main" val="226957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64A9-C84C-47D5-B1D7-7EE93FD1F006}"/>
              </a:ext>
            </a:extLst>
          </p:cNvPr>
          <p:cNvSpPr>
            <a:spLocks noGrp="1"/>
          </p:cNvSpPr>
          <p:nvPr>
            <p:ph type="title"/>
          </p:nvPr>
        </p:nvSpPr>
        <p:spPr>
          <a:xfrm>
            <a:off x="852793" y="336632"/>
            <a:ext cx="10379573" cy="1596177"/>
          </a:xfrm>
        </p:spPr>
        <p:txBody>
          <a:bodyPr>
            <a:noAutofit/>
          </a:bodyPr>
          <a:lstStyle/>
          <a:p>
            <a:r>
              <a:rPr lang="en-US" sz="4000" b="1" cap="none" dirty="0">
                <a:latin typeface="Arial" panose="020B0604020202020204" pitchFamily="34" charset="0"/>
                <a:cs typeface="Arial" panose="020B0604020202020204" pitchFamily="34" charset="0"/>
              </a:rPr>
              <a:t>Harmful Algae Toxins</a:t>
            </a:r>
            <a:br>
              <a:rPr lang="en-US" sz="4000" b="1" cap="none" dirty="0">
                <a:latin typeface="Arial" panose="020B0604020202020204" pitchFamily="34" charset="0"/>
                <a:cs typeface="Arial" panose="020B0604020202020204" pitchFamily="34" charset="0"/>
              </a:rPr>
            </a:br>
            <a:endParaRPr lang="en-US" sz="4000" b="1" cap="none" dirty="0">
              <a:latin typeface="Arial" panose="020B0604020202020204" pitchFamily="34" charset="0"/>
              <a:cs typeface="Arial" panose="020B0604020202020204" pitchFamily="34" charset="0"/>
            </a:endParaRPr>
          </a:p>
        </p:txBody>
      </p:sp>
      <p:sp>
        <p:nvSpPr>
          <p:cNvPr id="7" name="Right Arrow 6"/>
          <p:cNvSpPr/>
          <p:nvPr/>
        </p:nvSpPr>
        <p:spPr>
          <a:xfrm rot="637631">
            <a:off x="6243633" y="2893463"/>
            <a:ext cx="2111429" cy="1640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 y="1625302"/>
            <a:ext cx="5645087" cy="3765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rot="630849">
            <a:off x="5902100" y="4121348"/>
            <a:ext cx="1227473" cy="2646878"/>
          </a:xfrm>
          <a:prstGeom prst="rect">
            <a:avLst/>
          </a:prstGeom>
          <a:noFill/>
        </p:spPr>
        <p:txBody>
          <a:bodyPr wrap="square" rtlCol="0">
            <a:spAutoFit/>
          </a:bodyPr>
          <a:lstStyle/>
          <a:p>
            <a:r>
              <a:rPr lang="en-US" sz="16600" b="1" dirty="0">
                <a:solidFill>
                  <a:schemeClr val="accent1"/>
                </a:solidFill>
                <a:latin typeface="Arial" panose="020B0604020202020204" pitchFamily="34" charset="0"/>
                <a:cs typeface="Arial" panose="020B0604020202020204" pitchFamily="34" charset="0"/>
              </a:rPr>
              <a:t>?</a:t>
            </a:r>
            <a:endParaRPr lang="en-US" sz="2800" b="1" dirty="0">
              <a:solidFill>
                <a:schemeClr val="accent1"/>
              </a:solidFill>
              <a:latin typeface="Arial" panose="020B0604020202020204" pitchFamily="34" charset="0"/>
              <a:cs typeface="Arial" panose="020B0604020202020204" pitchFamily="34" charset="0"/>
            </a:endParaRPr>
          </a:p>
        </p:txBody>
      </p:sp>
      <p:sp>
        <p:nvSpPr>
          <p:cNvPr id="27" name="TextBox 26"/>
          <p:cNvSpPr txBox="1"/>
          <p:nvPr/>
        </p:nvSpPr>
        <p:spPr>
          <a:xfrm rot="21234183">
            <a:off x="120675" y="5215386"/>
            <a:ext cx="5834381"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Oysters</a:t>
            </a: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Credit: M. Huxford/VASG</a:t>
            </a:r>
          </a:p>
        </p:txBody>
      </p:sp>
      <p:sp>
        <p:nvSpPr>
          <p:cNvPr id="11" name="Rectangle 10"/>
          <p:cNvSpPr/>
          <p:nvPr/>
        </p:nvSpPr>
        <p:spPr>
          <a:xfrm>
            <a:off x="8660288" y="2448068"/>
            <a:ext cx="3317064" cy="40943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91920" y="1116660"/>
            <a:ext cx="4326660" cy="1200329"/>
          </a:xfrm>
          <a:prstGeom prst="rect">
            <a:avLst/>
          </a:prstGeom>
          <a:solidFill>
            <a:schemeClr val="bg1"/>
          </a:solidFill>
        </p:spPr>
        <p:txBody>
          <a:bodyPr wrap="square" rtlCol="0">
            <a:spAutoFit/>
          </a:bodyPr>
          <a:lstStyle/>
          <a:p>
            <a:pPr algn="ctr"/>
            <a:r>
              <a:rPr lang="en-US" sz="2400" dirty="0">
                <a:solidFill>
                  <a:srgbClr val="FF0000"/>
                </a:solidFill>
                <a:latin typeface="Arial" panose="020B0604020202020204" pitchFamily="34" charset="0"/>
                <a:cs typeface="Arial" panose="020B0604020202020204" pitchFamily="34" charset="0"/>
              </a:rPr>
              <a:t>Okadaic acid</a:t>
            </a:r>
          </a:p>
          <a:p>
            <a:pPr algn="ctr"/>
            <a:r>
              <a:rPr lang="en-US" sz="2400" dirty="0">
                <a:solidFill>
                  <a:srgbClr val="FF0000"/>
                </a:solidFill>
                <a:latin typeface="Arial" panose="020B0604020202020204" pitchFamily="34" charset="0"/>
                <a:cs typeface="Arial" panose="020B0604020202020204" pitchFamily="34" charset="0"/>
              </a:rPr>
              <a:t>&amp;</a:t>
            </a:r>
          </a:p>
          <a:p>
            <a:pPr algn="ctr"/>
            <a:r>
              <a:rPr lang="en-US" sz="2400" dirty="0">
                <a:solidFill>
                  <a:srgbClr val="FF0000"/>
                </a:solidFill>
                <a:latin typeface="Arial" panose="020B0604020202020204" pitchFamily="34" charset="0"/>
                <a:cs typeface="Arial" panose="020B0604020202020204" pitchFamily="34" charset="0"/>
              </a:rPr>
              <a:t>Diarrhetic Shellfish Poisoning</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8394" y="2832248"/>
            <a:ext cx="2653857" cy="3154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p:cNvSpPr txBox="1"/>
          <p:nvPr/>
        </p:nvSpPr>
        <p:spPr>
          <a:xfrm>
            <a:off x="8986878" y="5879720"/>
            <a:ext cx="2797291" cy="461665"/>
          </a:xfrm>
          <a:prstGeom prst="rect">
            <a:avLst/>
          </a:prstGeom>
          <a:solidFill>
            <a:schemeClr val="bg1"/>
          </a:solidFill>
        </p:spPr>
        <p:txBody>
          <a:bodyPr wrap="square" rtlCol="0">
            <a:spAutoFit/>
          </a:bodyPr>
          <a:lstStyle/>
          <a:p>
            <a:r>
              <a:rPr lang="en-US" sz="1200" b="1" i="1" dirty="0">
                <a:latin typeface="Arial" panose="020B0604020202020204" pitchFamily="34" charset="0"/>
                <a:cs typeface="Arial" panose="020B0604020202020204" pitchFamily="34" charset="0"/>
              </a:rPr>
              <a:t>Dinophysis</a:t>
            </a:r>
            <a:r>
              <a:rPr lang="en-US" sz="1200" i="1" dirty="0">
                <a:latin typeface="Arial" panose="020B0604020202020204" pitchFamily="34" charset="0"/>
                <a:cs typeface="Arial" panose="020B0604020202020204" pitchFamily="34" charset="0"/>
              </a:rPr>
              <a:t> acuminata.</a:t>
            </a:r>
            <a:r>
              <a:rPr lang="en-US" sz="1200" dirty="0">
                <a:latin typeface="Arial" panose="020B0604020202020204" pitchFamily="34" charset="0"/>
                <a:cs typeface="Arial" panose="020B0604020202020204" pitchFamily="34" charset="0"/>
              </a:rPr>
              <a:t> Credit: FWC Fish and Wildlife Research Institute</a:t>
            </a:r>
          </a:p>
        </p:txBody>
      </p:sp>
    </p:spTree>
    <p:extLst>
      <p:ext uri="{BB962C8B-B14F-4D97-AF65-F5344CB8AC3E}">
        <p14:creationId xmlns:p14="http://schemas.microsoft.com/office/powerpoint/2010/main" val="3916196085"/>
      </p:ext>
    </p:extLst>
  </p:cSld>
  <p:clrMapOvr>
    <a:masterClrMapping/>
  </p:clrMapOvr>
</p:sld>
</file>

<file path=ppt/theme/theme1.xml><?xml version="1.0" encoding="utf-8"?>
<a:theme xmlns:a="http://schemas.openxmlformats.org/drawingml/2006/main" name="2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6421</TotalTime>
  <Words>3522</Words>
  <Application>Microsoft Office PowerPoint</Application>
  <PresentationFormat>Widescreen</PresentationFormat>
  <Paragraphs>330</Paragraphs>
  <Slides>27</Slides>
  <Notes>25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Tw Cen MT</vt:lpstr>
      <vt:lpstr>2_Droplet</vt:lpstr>
      <vt:lpstr>1_Droplet</vt:lpstr>
      <vt:lpstr>Droplet</vt:lpstr>
      <vt:lpstr>What’s going on in the water?</vt:lpstr>
      <vt:lpstr>TINY KILLERS:  Monitoring Harmful Algae</vt:lpstr>
      <vt:lpstr>Part I: Introduction</vt:lpstr>
      <vt:lpstr>Harmful Algae</vt:lpstr>
      <vt:lpstr>Harmful Algal Blooms (HABs)</vt:lpstr>
      <vt:lpstr>PowerPoint Presentation</vt:lpstr>
      <vt:lpstr>Harmful Algae Species of the  Chesapeake Bay </vt:lpstr>
      <vt:lpstr>Harmful Algae Toxins </vt:lpstr>
      <vt:lpstr>Harmful Algae Toxins </vt:lpstr>
      <vt:lpstr>Bioaccumulation Demo</vt:lpstr>
      <vt:lpstr>Bioaccumulation Discussion</vt:lpstr>
      <vt:lpstr>Part II: Monitoring to protect Human Health</vt:lpstr>
      <vt:lpstr>HAB-related Human  Poisoning Syndromes</vt:lpstr>
      <vt:lpstr>Monitoring To Protect Human Health</vt:lpstr>
      <vt:lpstr>Water Samples</vt:lpstr>
      <vt:lpstr>Shellfish Samples</vt:lpstr>
      <vt:lpstr>Closing Shellfish Harvest Areas</vt:lpstr>
      <vt:lpstr>Meet a Scientist: Sarah Pease</vt:lpstr>
      <vt:lpstr>Harmful Algae Monitoring Activity</vt:lpstr>
      <vt:lpstr>Lab Results</vt:lpstr>
      <vt:lpstr>Monitoring Discussion</vt:lpstr>
      <vt:lpstr>Part III: Advancements in Monitoring</vt:lpstr>
      <vt:lpstr>Solid Phase Adsorption Toxin Tracking Devices (SPATTs)</vt:lpstr>
      <vt:lpstr>Satellite Imagery</vt:lpstr>
      <vt:lpstr>Imaging FlowCytobot (IFCB)</vt:lpstr>
      <vt:lpstr>Overview</vt:lpstr>
      <vt:lpstr>Wrap-up Discussion</vt:lpstr>
    </vt:vector>
  </TitlesOfParts>
  <Company>Virginia Institute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Tiny Killers: Monitoring Harmful Algae</dc:title>
  <dc:creator>Sarah K. Pease</dc:creator>
  <cp:lastModifiedBy>Sarah Pease</cp:lastModifiedBy>
  <cp:revision>118</cp:revision>
  <dcterms:created xsi:type="dcterms:W3CDTF">2019-10-11T16:24:47Z</dcterms:created>
  <dcterms:modified xsi:type="dcterms:W3CDTF">2020-04-05T14:05:37Z</dcterms:modified>
</cp:coreProperties>
</file>